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9"/>
  </p:notesMasterIdLst>
  <p:handoutMasterIdLst>
    <p:handoutMasterId r:id="rId20"/>
  </p:handoutMasterIdLst>
  <p:sldIdLst>
    <p:sldId id="269" r:id="rId2"/>
    <p:sldId id="264" r:id="rId3"/>
    <p:sldId id="280" r:id="rId4"/>
    <p:sldId id="287" r:id="rId5"/>
    <p:sldId id="288" r:id="rId6"/>
    <p:sldId id="283" r:id="rId7"/>
    <p:sldId id="290" r:id="rId8"/>
    <p:sldId id="284" r:id="rId9"/>
    <p:sldId id="291" r:id="rId10"/>
    <p:sldId id="309" r:id="rId11"/>
    <p:sldId id="292" r:id="rId12"/>
    <p:sldId id="286" r:id="rId13"/>
    <p:sldId id="314" r:id="rId14"/>
    <p:sldId id="313" r:id="rId15"/>
    <p:sldId id="316" r:id="rId16"/>
    <p:sldId id="317" r:id="rId17"/>
    <p:sldId id="304" r:id="rId18"/>
  </p:sldIdLst>
  <p:sldSz cx="12192000" cy="6858000"/>
  <p:notesSz cx="6858000" cy="9874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hris Sheridan" initials="CS" lastIdx="3" clrIdx="0">
    <p:extLst>
      <p:ext uri="{19B8F6BF-5375-455C-9EA6-DF929625EA0E}">
        <p15:presenceInfo xmlns:p15="http://schemas.microsoft.com/office/powerpoint/2012/main" userId="Chris Sherida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36BAC6"/>
    <a:srgbClr val="00A1B3"/>
    <a:srgbClr val="FEFDFB"/>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8844" autoAdjust="0"/>
    <p:restoredTop sz="94660"/>
  </p:normalViewPr>
  <p:slideViewPr>
    <p:cSldViewPr snapToGrid="0">
      <p:cViewPr varScale="1">
        <p:scale>
          <a:sx n="88" d="100"/>
          <a:sy n="88" d="100"/>
        </p:scale>
        <p:origin x="778"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5427"/>
          </a:xfrm>
          <a:prstGeom prst="rect">
            <a:avLst/>
          </a:prstGeom>
        </p:spPr>
        <p:txBody>
          <a:bodyPr vert="horz" lIns="91440" tIns="45720" rIns="91440" bIns="45720" rtlCol="0"/>
          <a:lstStyle>
            <a:lvl1pPr algn="r">
              <a:defRPr sz="1200"/>
            </a:lvl1pPr>
          </a:lstStyle>
          <a:p>
            <a:fld id="{C3BA4FEF-F1A0-4AAF-84D9-51852AAAE508}" type="datetimeFigureOut">
              <a:rPr lang="en-GB" smtClean="0"/>
              <a:t>20/03/2019</a:t>
            </a:fld>
            <a:endParaRPr lang="en-GB"/>
          </a:p>
        </p:txBody>
      </p:sp>
      <p:sp>
        <p:nvSpPr>
          <p:cNvPr id="4" name="Footer Placeholder 3"/>
          <p:cNvSpPr>
            <a:spLocks noGrp="1"/>
          </p:cNvSpPr>
          <p:nvPr>
            <p:ph type="ftr" sz="quarter" idx="2"/>
          </p:nvPr>
        </p:nvSpPr>
        <p:spPr>
          <a:xfrm>
            <a:off x="0" y="9378824"/>
            <a:ext cx="2971800" cy="495426"/>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378824"/>
            <a:ext cx="2971800" cy="495426"/>
          </a:xfrm>
          <a:prstGeom prst="rect">
            <a:avLst/>
          </a:prstGeom>
        </p:spPr>
        <p:txBody>
          <a:bodyPr vert="horz" lIns="91440" tIns="45720" rIns="91440" bIns="45720" rtlCol="0" anchor="b"/>
          <a:lstStyle>
            <a:lvl1pPr algn="r">
              <a:defRPr sz="1200"/>
            </a:lvl1pPr>
          </a:lstStyle>
          <a:p>
            <a:fld id="{DC3BF480-5D6E-426F-B11D-0A4578FDCBA7}" type="slidenum">
              <a:rPr lang="en-GB" smtClean="0"/>
              <a:t>‹#›</a:t>
            </a:fld>
            <a:endParaRPr lang="en-GB"/>
          </a:p>
        </p:txBody>
      </p:sp>
    </p:spTree>
    <p:extLst>
      <p:ext uri="{BB962C8B-B14F-4D97-AF65-F5344CB8AC3E}">
        <p14:creationId xmlns:p14="http://schemas.microsoft.com/office/powerpoint/2010/main" val="225786007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5427"/>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95427"/>
          </a:xfrm>
          <a:prstGeom prst="rect">
            <a:avLst/>
          </a:prstGeom>
        </p:spPr>
        <p:txBody>
          <a:bodyPr vert="horz" lIns="91440" tIns="45720" rIns="91440" bIns="45720" rtlCol="0"/>
          <a:lstStyle>
            <a:lvl1pPr algn="r">
              <a:defRPr sz="1200"/>
            </a:lvl1pPr>
          </a:lstStyle>
          <a:p>
            <a:fld id="{1CE5A2A2-9BC8-4AED-B28F-6F0BE90431F2}" type="datetimeFigureOut">
              <a:rPr lang="en-GB" smtClean="0"/>
              <a:t>20/03/2019</a:t>
            </a:fld>
            <a:endParaRPr lang="en-GB"/>
          </a:p>
        </p:txBody>
      </p:sp>
      <p:sp>
        <p:nvSpPr>
          <p:cNvPr id="4" name="Slide Image Placeholder 3"/>
          <p:cNvSpPr>
            <a:spLocks noGrp="1" noRot="1" noChangeAspect="1"/>
          </p:cNvSpPr>
          <p:nvPr>
            <p:ph type="sldImg" idx="2"/>
          </p:nvPr>
        </p:nvSpPr>
        <p:spPr>
          <a:xfrm>
            <a:off x="466725" y="1233488"/>
            <a:ext cx="5924550" cy="333375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751983"/>
            <a:ext cx="5486400" cy="3887986"/>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378824"/>
            <a:ext cx="2971800" cy="495426"/>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9378824"/>
            <a:ext cx="2971800" cy="495426"/>
          </a:xfrm>
          <a:prstGeom prst="rect">
            <a:avLst/>
          </a:prstGeom>
        </p:spPr>
        <p:txBody>
          <a:bodyPr vert="horz" lIns="91440" tIns="45720" rIns="91440" bIns="45720" rtlCol="0" anchor="b"/>
          <a:lstStyle>
            <a:lvl1pPr algn="r">
              <a:defRPr sz="1200"/>
            </a:lvl1pPr>
          </a:lstStyle>
          <a:p>
            <a:fld id="{66053662-E24A-433B-88D5-FFCF012CF210}" type="slidenum">
              <a:rPr lang="en-GB" smtClean="0"/>
              <a:t>‹#›</a:t>
            </a:fld>
            <a:endParaRPr lang="en-GB"/>
          </a:p>
        </p:txBody>
      </p:sp>
    </p:spTree>
    <p:extLst>
      <p:ext uri="{BB962C8B-B14F-4D97-AF65-F5344CB8AC3E}">
        <p14:creationId xmlns:p14="http://schemas.microsoft.com/office/powerpoint/2010/main" val="10163186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053662-E24A-433B-88D5-FFCF012CF210}" type="slidenum">
              <a:rPr lang="en-GB" smtClean="0"/>
              <a:t>2</a:t>
            </a:fld>
            <a:endParaRPr lang="en-GB"/>
          </a:p>
        </p:txBody>
      </p:sp>
    </p:spTree>
    <p:extLst>
      <p:ext uri="{BB962C8B-B14F-4D97-AF65-F5344CB8AC3E}">
        <p14:creationId xmlns:p14="http://schemas.microsoft.com/office/powerpoint/2010/main" val="1665577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053662-E24A-433B-88D5-FFCF012CF210}" type="slidenum">
              <a:rPr lang="en-GB" smtClean="0"/>
              <a:t>5</a:t>
            </a:fld>
            <a:endParaRPr lang="en-GB"/>
          </a:p>
        </p:txBody>
      </p:sp>
    </p:spTree>
    <p:extLst>
      <p:ext uri="{BB962C8B-B14F-4D97-AF65-F5344CB8AC3E}">
        <p14:creationId xmlns:p14="http://schemas.microsoft.com/office/powerpoint/2010/main" val="15097494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053662-E24A-433B-88D5-FFCF012CF210}" type="slidenum">
              <a:rPr lang="en-GB" smtClean="0"/>
              <a:t>6</a:t>
            </a:fld>
            <a:endParaRPr lang="en-GB"/>
          </a:p>
        </p:txBody>
      </p:sp>
    </p:spTree>
    <p:extLst>
      <p:ext uri="{BB962C8B-B14F-4D97-AF65-F5344CB8AC3E}">
        <p14:creationId xmlns:p14="http://schemas.microsoft.com/office/powerpoint/2010/main" val="18264839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053662-E24A-433B-88D5-FFCF012CF210}" type="slidenum">
              <a:rPr lang="en-GB" smtClean="0"/>
              <a:t>10</a:t>
            </a:fld>
            <a:endParaRPr lang="en-GB"/>
          </a:p>
        </p:txBody>
      </p:sp>
    </p:spTree>
    <p:extLst>
      <p:ext uri="{BB962C8B-B14F-4D97-AF65-F5344CB8AC3E}">
        <p14:creationId xmlns:p14="http://schemas.microsoft.com/office/powerpoint/2010/main" val="428936952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6053662-E24A-433B-88D5-FFCF012CF210}" type="slidenum">
              <a:rPr lang="en-GB" smtClean="0"/>
              <a:t>11</a:t>
            </a:fld>
            <a:endParaRPr lang="en-GB"/>
          </a:p>
        </p:txBody>
      </p:sp>
    </p:spTree>
    <p:extLst>
      <p:ext uri="{BB962C8B-B14F-4D97-AF65-F5344CB8AC3E}">
        <p14:creationId xmlns:p14="http://schemas.microsoft.com/office/powerpoint/2010/main" val="39519141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kern="1200" dirty="0" smtClean="0">
                <a:solidFill>
                  <a:schemeClr val="tx1"/>
                </a:solidFill>
                <a:latin typeface="+mn-lt"/>
                <a:ea typeface="+mn-ea"/>
                <a:cs typeface="+mn-cs"/>
              </a:rPr>
              <a:t>All professionals experience change and the archives and records sector is no different.  External influences such as legislative change, </a:t>
            </a:r>
            <a:r>
              <a:rPr lang="en-US" sz="1200" kern="1200" dirty="0" err="1" smtClean="0">
                <a:solidFill>
                  <a:schemeClr val="tx1"/>
                </a:solidFill>
                <a:latin typeface="+mn-lt"/>
                <a:ea typeface="+mn-ea"/>
                <a:cs typeface="+mn-cs"/>
              </a:rPr>
              <a:t>digitisation</a:t>
            </a:r>
            <a:r>
              <a:rPr lang="en-US" sz="1200" kern="1200" dirty="0" smtClean="0">
                <a:solidFill>
                  <a:schemeClr val="tx1"/>
                </a:solidFill>
                <a:latin typeface="+mn-lt"/>
                <a:ea typeface="+mn-ea"/>
                <a:cs typeface="+mn-cs"/>
              </a:rPr>
              <a:t>, emerging best practice and new workforce development strategies are just some examples of why this profession cannot stand still.  </a:t>
            </a:r>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 </a:t>
            </a:r>
            <a:endParaRPr lang="en-GB" sz="1200" kern="1200" dirty="0" smtClean="0">
              <a:solidFill>
                <a:schemeClr val="tx1"/>
              </a:solidFill>
              <a:latin typeface="+mn-lt"/>
              <a:ea typeface="+mn-ea"/>
              <a:cs typeface="+mn-cs"/>
            </a:endParaRPr>
          </a:p>
          <a:p>
            <a:r>
              <a:rPr lang="en-US" sz="1200" kern="1200" dirty="0" smtClean="0">
                <a:solidFill>
                  <a:schemeClr val="tx1"/>
                </a:solidFill>
                <a:latin typeface="+mn-lt"/>
                <a:ea typeface="+mn-ea"/>
                <a:cs typeface="+mn-cs"/>
              </a:rPr>
              <a:t>We all need to continue to develop knowledge, skills and competencies to ensure that whatever role we are in and in whichever capacity we are working, we are equipped to respond positively to change.  CPD is the process through which we do this.</a:t>
            </a:r>
            <a:endParaRPr lang="en-GB"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fld id="{7D949807-10D3-4671-A194-7E7977723D9E}" type="slidenum">
              <a:rPr lang="en-GB" smtClean="0"/>
              <a:pPr/>
              <a:t>16</a:t>
            </a:fld>
            <a:endParaRPr lang="en-GB" dirty="0"/>
          </a:p>
        </p:txBody>
      </p:sp>
    </p:spTree>
    <p:extLst>
      <p:ext uri="{BB962C8B-B14F-4D97-AF65-F5344CB8AC3E}">
        <p14:creationId xmlns:p14="http://schemas.microsoft.com/office/powerpoint/2010/main" val="24065049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CC61CC6C-63A7-4B02-8F77-5BAE3C7A6A1C}" type="datetime1">
              <a:rPr lang="en-GB" smtClean="0"/>
              <a:t>20/03/2019</a:t>
            </a:fld>
            <a:endParaRPr lang="en-GB"/>
          </a:p>
        </p:txBody>
      </p:sp>
      <p:sp>
        <p:nvSpPr>
          <p:cNvPr id="5" name="Footer Placeholder 4"/>
          <p:cNvSpPr>
            <a:spLocks noGrp="1"/>
          </p:cNvSpPr>
          <p:nvPr>
            <p:ph type="ftr" sz="quarter" idx="11"/>
          </p:nvPr>
        </p:nvSpPr>
        <p:spPr/>
        <p:txBody>
          <a:bodyPr/>
          <a:lstStyle/>
          <a:p>
            <a:r>
              <a:rPr lang="en-GB" smtClean="0"/>
              <a:t>landscapeinstitute.org  @talklandscape</a:t>
            </a:r>
            <a:endParaRPr lang="en-GB"/>
          </a:p>
        </p:txBody>
      </p:sp>
      <p:sp>
        <p:nvSpPr>
          <p:cNvPr id="6" name="Slide Number Placeholder 5"/>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475351684"/>
      </p:ext>
    </p:extLst>
  </p:cSld>
  <p:clrMapOvr>
    <a:masterClrMapping/>
  </p:clrMapOvr>
  <p:transition spd="slow">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7EFA8D26-49A0-4D2F-B763-F95F66F681B6}" type="datetime1">
              <a:rPr lang="en-GB" smtClean="0"/>
              <a:t>20/03/2019</a:t>
            </a:fld>
            <a:endParaRPr lang="en-GB"/>
          </a:p>
        </p:txBody>
      </p:sp>
      <p:sp>
        <p:nvSpPr>
          <p:cNvPr id="5" name="Footer Placeholder 4"/>
          <p:cNvSpPr>
            <a:spLocks noGrp="1"/>
          </p:cNvSpPr>
          <p:nvPr>
            <p:ph type="ftr" sz="quarter" idx="11"/>
          </p:nvPr>
        </p:nvSpPr>
        <p:spPr/>
        <p:txBody>
          <a:bodyPr/>
          <a:lstStyle/>
          <a:p>
            <a:r>
              <a:rPr lang="en-GB" smtClean="0"/>
              <a:t>landscapeinstitute.org  @talklandscape</a:t>
            </a:r>
            <a:endParaRPr lang="en-GB"/>
          </a:p>
        </p:txBody>
      </p:sp>
      <p:sp>
        <p:nvSpPr>
          <p:cNvPr id="6" name="Slide Number Placeholder 5"/>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3847675450"/>
      </p:ext>
    </p:extLst>
  </p:cSld>
  <p:clrMapOvr>
    <a:masterClrMapping/>
  </p:clrMapOvr>
  <p:transition spd="slow">
    <p:wipe dir="r"/>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9B2F4340-9E0F-435D-866F-4FECF2B23B05}" type="datetime1">
              <a:rPr lang="en-GB" smtClean="0"/>
              <a:t>20/03/2019</a:t>
            </a:fld>
            <a:endParaRPr lang="en-GB"/>
          </a:p>
        </p:txBody>
      </p:sp>
      <p:sp>
        <p:nvSpPr>
          <p:cNvPr id="5" name="Footer Placeholder 4"/>
          <p:cNvSpPr>
            <a:spLocks noGrp="1"/>
          </p:cNvSpPr>
          <p:nvPr>
            <p:ph type="ftr" sz="quarter" idx="11"/>
          </p:nvPr>
        </p:nvSpPr>
        <p:spPr/>
        <p:txBody>
          <a:bodyPr/>
          <a:lstStyle/>
          <a:p>
            <a:r>
              <a:rPr lang="en-GB" smtClean="0"/>
              <a:t>archives.org  @ARACPD</a:t>
            </a:r>
            <a:endParaRPr lang="en-GB" dirty="0"/>
          </a:p>
        </p:txBody>
      </p:sp>
      <p:sp>
        <p:nvSpPr>
          <p:cNvPr id="6" name="Slide Number Placeholder 5"/>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2433276138"/>
      </p:ext>
    </p:extLst>
  </p:cSld>
  <p:clrMapOvr>
    <a:masterClrMapping/>
  </p:clrMapOvr>
  <p:transition spd="slow">
    <p:wipe dir="r"/>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79CB60C9-1503-4337-A5C5-9C37110A41DA}" type="datetime1">
              <a:rPr lang="en-GB" smtClean="0"/>
              <a:t>20/03/2019</a:t>
            </a:fld>
            <a:endParaRPr lang="en-GB"/>
          </a:p>
        </p:txBody>
      </p:sp>
      <p:sp>
        <p:nvSpPr>
          <p:cNvPr id="6" name="Footer Placeholder 5"/>
          <p:cNvSpPr>
            <a:spLocks noGrp="1"/>
          </p:cNvSpPr>
          <p:nvPr>
            <p:ph type="ftr" sz="quarter" idx="11"/>
          </p:nvPr>
        </p:nvSpPr>
        <p:spPr/>
        <p:txBody>
          <a:bodyPr/>
          <a:lstStyle/>
          <a:p>
            <a:r>
              <a:rPr lang="en-GB" smtClean="0"/>
              <a:t>landscapeinstitute.org  @talklandscape</a:t>
            </a:r>
            <a:endParaRPr lang="en-GB"/>
          </a:p>
        </p:txBody>
      </p:sp>
      <p:sp>
        <p:nvSpPr>
          <p:cNvPr id="7" name="Slide Number Placeholder 6"/>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1877210851"/>
      </p:ext>
    </p:extLst>
  </p:cSld>
  <p:clrMapOvr>
    <a:masterClrMapping/>
  </p:clrMapOvr>
  <p:transition spd="slow">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EA3A3D7B-CB52-4F8E-A4C9-9C7AF14067DB}" type="datetime1">
              <a:rPr lang="en-GB" smtClean="0"/>
              <a:t>20/03/2019</a:t>
            </a:fld>
            <a:endParaRPr lang="en-GB"/>
          </a:p>
        </p:txBody>
      </p:sp>
      <p:sp>
        <p:nvSpPr>
          <p:cNvPr id="8" name="Footer Placeholder 7"/>
          <p:cNvSpPr>
            <a:spLocks noGrp="1"/>
          </p:cNvSpPr>
          <p:nvPr>
            <p:ph type="ftr" sz="quarter" idx="11"/>
          </p:nvPr>
        </p:nvSpPr>
        <p:spPr/>
        <p:txBody>
          <a:bodyPr/>
          <a:lstStyle/>
          <a:p>
            <a:r>
              <a:rPr lang="en-GB" smtClean="0"/>
              <a:t>landscapeinstitute.org  @talklandscape</a:t>
            </a:r>
            <a:endParaRPr lang="en-GB"/>
          </a:p>
        </p:txBody>
      </p:sp>
      <p:sp>
        <p:nvSpPr>
          <p:cNvPr id="9" name="Slide Number Placeholder 8"/>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3636973520"/>
      </p:ext>
    </p:extLst>
  </p:cSld>
  <p:clrMapOvr>
    <a:masterClrMapping/>
  </p:clrMapOvr>
  <p:transition spd="slow">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12C6800F-252B-4AF4-8D6C-4F4A38DA8704}" type="datetime1">
              <a:rPr lang="en-GB" smtClean="0"/>
              <a:t>20/03/2019</a:t>
            </a:fld>
            <a:endParaRPr lang="en-GB"/>
          </a:p>
        </p:txBody>
      </p:sp>
      <p:sp>
        <p:nvSpPr>
          <p:cNvPr id="4" name="Footer Placeholder 3"/>
          <p:cNvSpPr>
            <a:spLocks noGrp="1"/>
          </p:cNvSpPr>
          <p:nvPr>
            <p:ph type="ftr" sz="quarter" idx="11"/>
          </p:nvPr>
        </p:nvSpPr>
        <p:spPr/>
        <p:txBody>
          <a:bodyPr/>
          <a:lstStyle/>
          <a:p>
            <a:r>
              <a:rPr lang="en-GB" smtClean="0"/>
              <a:t>landscapeinstitute.org  @talklandscape</a:t>
            </a:r>
            <a:endParaRPr lang="en-GB"/>
          </a:p>
        </p:txBody>
      </p:sp>
      <p:sp>
        <p:nvSpPr>
          <p:cNvPr id="5" name="Slide Number Placeholder 4"/>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867721866"/>
      </p:ext>
    </p:extLst>
  </p:cSld>
  <p:clrMapOvr>
    <a:masterClrMapping/>
  </p:clrMapOvr>
  <p:transition spd="slow">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F86EF37-F5D7-4C5D-9512-A5D339EAC038}" type="datetime1">
              <a:rPr lang="en-GB" smtClean="0"/>
              <a:t>20/03/2019</a:t>
            </a:fld>
            <a:endParaRPr lang="en-GB"/>
          </a:p>
        </p:txBody>
      </p:sp>
      <p:sp>
        <p:nvSpPr>
          <p:cNvPr id="3" name="Footer Placeholder 2"/>
          <p:cNvSpPr>
            <a:spLocks noGrp="1"/>
          </p:cNvSpPr>
          <p:nvPr>
            <p:ph type="ftr" sz="quarter" idx="11"/>
          </p:nvPr>
        </p:nvSpPr>
        <p:spPr/>
        <p:txBody>
          <a:bodyPr/>
          <a:lstStyle/>
          <a:p>
            <a:r>
              <a:rPr lang="en-GB" smtClean="0"/>
              <a:t>landscapeinstitute.org  @talklandscape</a:t>
            </a:r>
            <a:endParaRPr lang="en-GB"/>
          </a:p>
        </p:txBody>
      </p:sp>
      <p:sp>
        <p:nvSpPr>
          <p:cNvPr id="4" name="Slide Number Placeholder 3"/>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4158964551"/>
      </p:ext>
    </p:extLst>
  </p:cSld>
  <p:clrMapOvr>
    <a:masterClrMapping/>
  </p:clrMapOvr>
  <p:transition spd="slow">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E3D461FF-91EE-478F-BF95-9E66D9C22F04}" type="datetime1">
              <a:rPr lang="en-GB" smtClean="0"/>
              <a:t>20/03/2019</a:t>
            </a:fld>
            <a:endParaRPr lang="en-GB"/>
          </a:p>
        </p:txBody>
      </p:sp>
      <p:sp>
        <p:nvSpPr>
          <p:cNvPr id="6" name="Footer Placeholder 5"/>
          <p:cNvSpPr>
            <a:spLocks noGrp="1"/>
          </p:cNvSpPr>
          <p:nvPr>
            <p:ph type="ftr" sz="quarter" idx="11"/>
          </p:nvPr>
        </p:nvSpPr>
        <p:spPr/>
        <p:txBody>
          <a:bodyPr/>
          <a:lstStyle/>
          <a:p>
            <a:r>
              <a:rPr lang="en-GB" smtClean="0"/>
              <a:t>landscapeinstitute.org  @talklandscape</a:t>
            </a:r>
            <a:endParaRPr lang="en-GB"/>
          </a:p>
        </p:txBody>
      </p:sp>
      <p:sp>
        <p:nvSpPr>
          <p:cNvPr id="7" name="Slide Number Placeholder 6"/>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957207191"/>
      </p:ext>
    </p:extLst>
  </p:cSld>
  <p:clrMapOvr>
    <a:masterClrMapping/>
  </p:clrMapOvr>
  <p:transition spd="slow">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BDFB383-E07B-4246-B739-B2D04174B535}" type="datetime1">
              <a:rPr lang="en-GB" smtClean="0"/>
              <a:t>20/03/2019</a:t>
            </a:fld>
            <a:endParaRPr lang="en-GB"/>
          </a:p>
        </p:txBody>
      </p:sp>
      <p:sp>
        <p:nvSpPr>
          <p:cNvPr id="6" name="Footer Placeholder 5"/>
          <p:cNvSpPr>
            <a:spLocks noGrp="1"/>
          </p:cNvSpPr>
          <p:nvPr>
            <p:ph type="ftr" sz="quarter" idx="11"/>
          </p:nvPr>
        </p:nvSpPr>
        <p:spPr/>
        <p:txBody>
          <a:bodyPr/>
          <a:lstStyle/>
          <a:p>
            <a:r>
              <a:rPr lang="en-GB" smtClean="0"/>
              <a:t>landscapeinstitute.org  @talklandscape</a:t>
            </a:r>
            <a:endParaRPr lang="en-GB"/>
          </a:p>
        </p:txBody>
      </p:sp>
      <p:sp>
        <p:nvSpPr>
          <p:cNvPr id="7" name="Slide Number Placeholder 6"/>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1001593514"/>
      </p:ext>
    </p:extLst>
  </p:cSld>
  <p:clrMapOvr>
    <a:masterClrMapping/>
  </p:clrMapOvr>
  <p:transition spd="slow">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A2152B2B-D9F0-4734-988A-35905325C1FD}" type="datetime1">
              <a:rPr lang="en-GB" smtClean="0"/>
              <a:t>20/03/2019</a:t>
            </a:fld>
            <a:endParaRPr lang="en-GB"/>
          </a:p>
        </p:txBody>
      </p:sp>
      <p:sp>
        <p:nvSpPr>
          <p:cNvPr id="5" name="Footer Placeholder 4"/>
          <p:cNvSpPr>
            <a:spLocks noGrp="1"/>
          </p:cNvSpPr>
          <p:nvPr>
            <p:ph type="ftr" sz="quarter" idx="11"/>
          </p:nvPr>
        </p:nvSpPr>
        <p:spPr/>
        <p:txBody>
          <a:bodyPr/>
          <a:lstStyle/>
          <a:p>
            <a:r>
              <a:rPr lang="en-GB" smtClean="0"/>
              <a:t>landscapeinstitute.org  @talklandscape</a:t>
            </a:r>
            <a:endParaRPr lang="en-GB"/>
          </a:p>
        </p:txBody>
      </p:sp>
      <p:sp>
        <p:nvSpPr>
          <p:cNvPr id="6" name="Slide Number Placeholder 5"/>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651322220"/>
      </p:ext>
    </p:extLst>
  </p:cSld>
  <p:clrMapOvr>
    <a:masterClrMapping/>
  </p:clrMapOvr>
  <p:transition spd="slow">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7495510-B7F7-4B07-A0C4-C076B56B9ACB}" type="datetime1">
              <a:rPr lang="en-GB" smtClean="0"/>
              <a:t>20/03/2019</a:t>
            </a:fld>
            <a:endParaRPr lang="en-GB"/>
          </a:p>
        </p:txBody>
      </p:sp>
      <p:sp>
        <p:nvSpPr>
          <p:cNvPr id="5" name="Footer Placeholder 4"/>
          <p:cNvSpPr>
            <a:spLocks noGrp="1"/>
          </p:cNvSpPr>
          <p:nvPr>
            <p:ph type="ftr" sz="quarter" idx="11"/>
          </p:nvPr>
        </p:nvSpPr>
        <p:spPr/>
        <p:txBody>
          <a:bodyPr/>
          <a:lstStyle/>
          <a:p>
            <a:r>
              <a:rPr lang="en-GB" smtClean="0"/>
              <a:t>landscapeinstitute.org  @talklandscape</a:t>
            </a:r>
            <a:endParaRPr lang="en-GB"/>
          </a:p>
        </p:txBody>
      </p:sp>
      <p:sp>
        <p:nvSpPr>
          <p:cNvPr id="6" name="Slide Number Placeholder 5"/>
          <p:cNvSpPr>
            <a:spLocks noGrp="1"/>
          </p:cNvSpPr>
          <p:nvPr>
            <p:ph type="sldNum" sz="quarter" idx="12"/>
          </p:nvPr>
        </p:nvSpPr>
        <p:spPr/>
        <p:txBody>
          <a:bodyPr/>
          <a:lstStyle/>
          <a:p>
            <a:fld id="{F37FC492-84FA-4DDF-B1C8-3B70F3DC50C4}" type="slidenum">
              <a:rPr lang="en-GB" smtClean="0"/>
              <a:t>‹#›</a:t>
            </a:fld>
            <a:endParaRPr lang="en-GB"/>
          </a:p>
        </p:txBody>
      </p:sp>
    </p:spTree>
    <p:extLst>
      <p:ext uri="{BB962C8B-B14F-4D97-AF65-F5344CB8AC3E}">
        <p14:creationId xmlns:p14="http://schemas.microsoft.com/office/powerpoint/2010/main" val="3933650651"/>
      </p:ext>
    </p:extLst>
  </p:cSld>
  <p:clrMapOvr>
    <a:masterClrMapping/>
  </p:clrMapOvr>
  <p:transition spd="slow">
    <p:wipe dir="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PD webinar layout">
    <p:spTree>
      <p:nvGrpSpPr>
        <p:cNvPr id="1" name=""/>
        <p:cNvGrpSpPr/>
        <p:nvPr/>
      </p:nvGrpSpPr>
      <p:grpSpPr>
        <a:xfrm>
          <a:off x="0" y="0"/>
          <a:ext cx="0" cy="0"/>
          <a:chOff x="0" y="0"/>
          <a:chExt cx="0" cy="0"/>
        </a:xfrm>
      </p:grpSpPr>
      <p:sp>
        <p:nvSpPr>
          <p:cNvPr id="2" name="Title 1"/>
          <p:cNvSpPr>
            <a:spLocks noGrp="1"/>
          </p:cNvSpPr>
          <p:nvPr>
            <p:ph type="title"/>
          </p:nvPr>
        </p:nvSpPr>
        <p:spPr>
          <a:xfrm>
            <a:off x="1295467" y="1"/>
            <a:ext cx="10350509" cy="1363200"/>
          </a:xfrm>
        </p:spPr>
        <p:txBody>
          <a:bodyPr anchor="ctr"/>
          <a:lstStyle>
            <a:lvl1pPr algn="l">
              <a:defRPr sz="2933">
                <a:solidFill>
                  <a:schemeClr val="tx2"/>
                </a:solidFill>
              </a:defRPr>
            </a:lvl1pPr>
          </a:lstStyle>
          <a:p>
            <a:r>
              <a:rPr lang="en-US" dirty="0" smtClean="0"/>
              <a:t>Click to edit Master title style</a:t>
            </a:r>
            <a:endParaRPr lang="en-GB" dirty="0"/>
          </a:p>
        </p:txBody>
      </p:sp>
      <p:sp>
        <p:nvSpPr>
          <p:cNvPr id="10" name="Content Placeholder 9"/>
          <p:cNvSpPr>
            <a:spLocks noGrp="1"/>
          </p:cNvSpPr>
          <p:nvPr>
            <p:ph sz="quarter" idx="12"/>
          </p:nvPr>
        </p:nvSpPr>
        <p:spPr>
          <a:xfrm>
            <a:off x="623392" y="3236979"/>
            <a:ext cx="11022584" cy="1119732"/>
          </a:xfrm>
        </p:spPr>
        <p:txBody>
          <a:bodyPr/>
          <a:lstStyle>
            <a:lvl1pPr algn="l">
              <a:defRPr sz="3200">
                <a:solidFill>
                  <a:schemeClr val="tx2"/>
                </a:solidFill>
              </a:defRPr>
            </a:lvl1pPr>
            <a:lvl2pPr algn="l">
              <a:defRPr sz="2400">
                <a:solidFill>
                  <a:schemeClr val="tx2"/>
                </a:solidFill>
              </a:defRPr>
            </a:lvl2pPr>
          </a:lstStyle>
          <a:p>
            <a:pPr lvl="0"/>
            <a:r>
              <a:rPr lang="en-US" dirty="0" smtClean="0"/>
              <a:t>Click to edit Master text styles</a:t>
            </a:r>
          </a:p>
          <a:p>
            <a:pPr lvl="1"/>
            <a:r>
              <a:rPr lang="en-US" dirty="0" smtClean="0"/>
              <a:t>Second level</a:t>
            </a:r>
          </a:p>
        </p:txBody>
      </p:sp>
      <p:cxnSp>
        <p:nvCxnSpPr>
          <p:cNvPr id="9" name="Straight Connector 8"/>
          <p:cNvCxnSpPr/>
          <p:nvPr userDrawn="1"/>
        </p:nvCxnSpPr>
        <p:spPr>
          <a:xfrm flipV="1">
            <a:off x="720000" y="-1371533"/>
            <a:ext cx="0" cy="137153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flipH="1">
            <a:off x="-2064907" y="2208297"/>
            <a:ext cx="206490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userDrawn="1"/>
        </p:nvCxnSpPr>
        <p:spPr>
          <a:xfrm flipH="1">
            <a:off x="-2064905" y="5376297"/>
            <a:ext cx="206490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39571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A271AC-726A-4809-B31A-595787F80F73}" type="datetime1">
              <a:rPr lang="en-GB" smtClean="0"/>
              <a:t>20/03/2019</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smtClean="0"/>
              <a:t>landscapeinstitute.org  @talklandscape</a:t>
            </a:r>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7FC492-84FA-4DDF-B1C8-3B70F3DC50C4}" type="slidenum">
              <a:rPr lang="en-GB" smtClean="0"/>
              <a:t>‹#›</a:t>
            </a:fld>
            <a:endParaRPr lang="en-GB"/>
          </a:p>
        </p:txBody>
      </p:sp>
    </p:spTree>
    <p:extLst>
      <p:ext uri="{BB962C8B-B14F-4D97-AF65-F5344CB8AC3E}">
        <p14:creationId xmlns:p14="http://schemas.microsoft.com/office/powerpoint/2010/main" val="4511317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ransition spd="slow">
    <p:wipe dir="r"/>
  </p:transition>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3" Type="http://schemas.openxmlformats.org/officeDocument/2006/relationships/hyperlink" Target="https://archivesandrecords.smapply.io/" TargetMode="External"/><Relationship Id="rId2" Type="http://schemas.openxmlformats.org/officeDocument/2006/relationships/hyperlink" Target="mailto:chris.sheridan@archives.org.uk" TargetMode="External"/><Relationship Id="rId1" Type="http://schemas.openxmlformats.org/officeDocument/2006/relationships/slideLayout" Target="../slideLayouts/slideLayout1.xml"/><Relationship Id="rId4" Type="http://schemas.openxmlformats.org/officeDocument/2006/relationships/image" Target="../media/image5.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12900" y="1409700"/>
            <a:ext cx="9740900" cy="2573181"/>
          </a:xfrm>
        </p:spPr>
        <p:txBody>
          <a:bodyPr>
            <a:normAutofit/>
          </a:bodyPr>
          <a:lstStyle/>
          <a:p>
            <a:r>
              <a:rPr lang="en-GB" sz="5400" dirty="0"/>
              <a:t>The ARA Professional Development Programme</a:t>
            </a:r>
            <a:r>
              <a:rPr lang="en-US" sz="6000" dirty="0" smtClean="0">
                <a:latin typeface="+mn-lt"/>
              </a:rPr>
              <a:t/>
            </a:r>
            <a:br>
              <a:rPr lang="en-US" sz="6000" dirty="0" smtClean="0">
                <a:latin typeface="+mn-lt"/>
              </a:rPr>
            </a:br>
            <a:endParaRPr lang="en-US" sz="3200" dirty="0">
              <a:latin typeface="+mn-lt"/>
            </a:endParaRPr>
          </a:p>
        </p:txBody>
      </p:sp>
      <p:pic>
        <p:nvPicPr>
          <p:cNvPr id="6" name="Picture 5"/>
          <p:cNvPicPr/>
          <p:nvPr/>
        </p:nvPicPr>
        <p:blipFill rotWithShape="1">
          <a:blip r:embed="rId2"/>
          <a:srcRect l="16748" t="12202" r="69207" b="80155"/>
          <a:stretch/>
        </p:blipFill>
        <p:spPr bwMode="auto">
          <a:xfrm>
            <a:off x="1612900" y="5257889"/>
            <a:ext cx="3039292" cy="930281"/>
          </a:xfrm>
          <a:prstGeom prst="rect">
            <a:avLst/>
          </a:prstGeom>
          <a:ln>
            <a:noFill/>
          </a:ln>
          <a:extLst>
            <a:ext uri="{53640926-AAD7-44D8-BBD7-CCE9431645EC}">
              <a14:shadowObscured xmlns:a14="http://schemas.microsoft.com/office/drawing/2010/main"/>
            </a:ext>
          </a:extLst>
        </p:spPr>
      </p:pic>
      <p:sp>
        <p:nvSpPr>
          <p:cNvPr id="8" name="Content Placeholder 7"/>
          <p:cNvSpPr>
            <a:spLocks noGrp="1"/>
          </p:cNvSpPr>
          <p:nvPr>
            <p:ph idx="1"/>
          </p:nvPr>
        </p:nvSpPr>
        <p:spPr>
          <a:xfrm>
            <a:off x="1612900" y="4098471"/>
            <a:ext cx="8795657" cy="887365"/>
          </a:xfrm>
        </p:spPr>
        <p:txBody>
          <a:bodyPr/>
          <a:lstStyle/>
          <a:p>
            <a:pPr marL="0" indent="0">
              <a:buNone/>
            </a:pPr>
            <a:r>
              <a:rPr lang="en-GB" dirty="0" smtClean="0"/>
              <a:t>Chris Sheridan Head of Professional Standards and Development</a:t>
            </a:r>
          </a:p>
        </p:txBody>
      </p:sp>
      <p:pic>
        <p:nvPicPr>
          <p:cNvPr id="5" name="Picture 4"/>
          <p:cNvPicPr>
            <a:picLocks noChangeAspect="1"/>
          </p:cNvPicPr>
          <p:nvPr/>
        </p:nvPicPr>
        <p:blipFill rotWithShape="1">
          <a:blip r:embed="rId3"/>
          <a:srcRect l="19608" t="4188" r="23033" b="41034"/>
          <a:stretch/>
        </p:blipFill>
        <p:spPr>
          <a:xfrm>
            <a:off x="10158380" y="5101426"/>
            <a:ext cx="754547" cy="1243205"/>
          </a:xfrm>
          <a:prstGeom prst="rect">
            <a:avLst/>
          </a:prstGeom>
        </p:spPr>
      </p:pic>
      <p:sp>
        <p:nvSpPr>
          <p:cNvPr id="7" name="Footer Placeholder 3"/>
          <p:cNvSpPr>
            <a:spLocks noGrp="1"/>
          </p:cNvSpPr>
          <p:nvPr>
            <p:ph type="ftr" sz="quarter" idx="11"/>
          </p:nvPr>
        </p:nvSpPr>
        <p:spPr>
          <a:xfrm>
            <a:off x="4038600" y="6356350"/>
            <a:ext cx="4114800" cy="365125"/>
          </a:xfrm>
        </p:spPr>
        <p:txBody>
          <a:bodyPr/>
          <a:lstStyle/>
          <a:p>
            <a:r>
              <a:rPr lang="en-GB" dirty="0"/>
              <a:t>a</a:t>
            </a:r>
            <a:r>
              <a:rPr lang="en-GB" dirty="0" smtClean="0"/>
              <a:t>rchives.org  @ARACPD</a:t>
            </a:r>
            <a:endParaRPr lang="en-GB" dirty="0"/>
          </a:p>
        </p:txBody>
      </p:sp>
    </p:spTree>
    <p:extLst>
      <p:ext uri="{BB962C8B-B14F-4D97-AF65-F5344CB8AC3E}">
        <p14:creationId xmlns:p14="http://schemas.microsoft.com/office/powerpoint/2010/main" val="166984797"/>
      </p:ext>
    </p:extLst>
  </p:cSld>
  <p:clrMapOvr>
    <a:masterClrMapping/>
  </p:clrMapOvr>
  <p:transition spd="slow">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38600" y="6356350"/>
            <a:ext cx="4114800" cy="365125"/>
          </a:xfrm>
        </p:spPr>
        <p:txBody>
          <a:bodyPr/>
          <a:lstStyle/>
          <a:p>
            <a:r>
              <a:rPr lang="en-GB" dirty="0"/>
              <a:t>a</a:t>
            </a:r>
            <a:r>
              <a:rPr lang="en-GB" dirty="0" smtClean="0"/>
              <a:t>rchives.org  @ARACPD</a:t>
            </a:r>
            <a:endParaRPr lang="en-GB" dirty="0"/>
          </a:p>
        </p:txBody>
      </p:sp>
      <p:sp>
        <p:nvSpPr>
          <p:cNvPr id="3" name="Subtitle 2"/>
          <p:cNvSpPr>
            <a:spLocks noGrp="1"/>
          </p:cNvSpPr>
          <p:nvPr>
            <p:ph type="subTitle" idx="1"/>
          </p:nvPr>
        </p:nvSpPr>
        <p:spPr>
          <a:xfrm>
            <a:off x="1524000" y="1445623"/>
            <a:ext cx="9144000" cy="4014651"/>
          </a:xfrm>
        </p:spPr>
        <p:txBody>
          <a:bodyPr>
            <a:noAutofit/>
          </a:bodyPr>
          <a:lstStyle/>
          <a:p>
            <a:pPr algn="l"/>
            <a:r>
              <a:rPr lang="en-GB" sz="4500" dirty="0">
                <a:latin typeface="+mj-lt"/>
                <a:ea typeface="+mj-ea"/>
                <a:cs typeface="+mj-cs"/>
              </a:rPr>
              <a:t>Continuing professional development (CPD)</a:t>
            </a:r>
          </a:p>
          <a:p>
            <a:pPr algn="l"/>
            <a:endParaRPr lang="en-GB" dirty="0">
              <a:latin typeface="+mj-lt"/>
              <a:ea typeface="+mj-ea"/>
              <a:cs typeface="+mj-cs"/>
            </a:endParaRPr>
          </a:p>
          <a:p>
            <a:pPr algn="l"/>
            <a:r>
              <a:rPr lang="en-GB" sz="4500" dirty="0">
                <a:latin typeface="+mj-lt"/>
                <a:ea typeface="+mj-ea"/>
                <a:cs typeface="+mj-cs"/>
              </a:rPr>
              <a:t>ARA competency framework</a:t>
            </a:r>
          </a:p>
          <a:p>
            <a:pPr algn="l"/>
            <a:endParaRPr lang="en-GB" dirty="0">
              <a:latin typeface="+mj-lt"/>
              <a:ea typeface="+mj-ea"/>
              <a:cs typeface="+mj-cs"/>
            </a:endParaRPr>
          </a:p>
          <a:p>
            <a:pPr algn="l"/>
            <a:r>
              <a:rPr lang="en-GB" sz="4500" dirty="0">
                <a:latin typeface="+mj-lt"/>
                <a:ea typeface="+mj-ea"/>
                <a:cs typeface="+mj-cs"/>
              </a:rPr>
              <a:t>Professional development programme</a:t>
            </a:r>
          </a:p>
        </p:txBody>
      </p:sp>
    </p:spTree>
    <p:extLst>
      <p:ext uri="{BB962C8B-B14F-4D97-AF65-F5344CB8AC3E}">
        <p14:creationId xmlns:p14="http://schemas.microsoft.com/office/powerpoint/2010/main" val="284249033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50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250"/>
                                        <p:tgtEl>
                                          <p:spTgt spid="3">
                                            <p:txEl>
                                              <p:pRg st="0" end="0"/>
                                            </p:txEl>
                                          </p:spTgt>
                                        </p:tgtEl>
                                      </p:cBhvr>
                                    </p:animEffect>
                                  </p:childTnLst>
                                </p:cTn>
                              </p:par>
                            </p:childTnLst>
                          </p:cTn>
                        </p:par>
                        <p:par>
                          <p:cTn id="8" fill="hold">
                            <p:stCondLst>
                              <p:cond delay="1750"/>
                            </p:stCondLst>
                            <p:childTnLst>
                              <p:par>
                                <p:cTn id="9" presetID="22" presetClass="entr" presetSubtype="8" fill="hold" grpId="0" nodeType="afterEffect">
                                  <p:stCondLst>
                                    <p:cond delay="50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1250"/>
                                        <p:tgtEl>
                                          <p:spTgt spid="3">
                                            <p:txEl>
                                              <p:pRg st="2" end="2"/>
                                            </p:txEl>
                                          </p:spTgt>
                                        </p:tgtEl>
                                      </p:cBhvr>
                                    </p:animEffect>
                                  </p:childTnLst>
                                </p:cTn>
                              </p:par>
                            </p:childTnLst>
                          </p:cTn>
                        </p:par>
                        <p:par>
                          <p:cTn id="12" fill="hold">
                            <p:stCondLst>
                              <p:cond delay="3500"/>
                            </p:stCondLst>
                            <p:childTnLst>
                              <p:par>
                                <p:cTn id="13" presetID="22" presetClass="entr" presetSubtype="8" fill="hold" grpId="0" nodeType="afterEffect">
                                  <p:stCondLst>
                                    <p:cond delay="50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left)">
                                      <p:cBhvr>
                                        <p:cTn id="15" dur="125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36BAC6"/>
        </a:solidFill>
        <a:effectLst/>
      </p:bgPr>
    </p:bg>
    <p:spTree>
      <p:nvGrpSpPr>
        <p:cNvPr id="1" name=""/>
        <p:cNvGrpSpPr/>
        <p:nvPr/>
      </p:nvGrpSpPr>
      <p:grpSpPr>
        <a:xfrm>
          <a:off x="0" y="0"/>
          <a:ext cx="0" cy="0"/>
          <a:chOff x="0" y="0"/>
          <a:chExt cx="0" cy="0"/>
        </a:xfrm>
      </p:grpSpPr>
      <p:sp>
        <p:nvSpPr>
          <p:cNvPr id="10" name="Subtitle 4"/>
          <p:cNvSpPr txBox="1">
            <a:spLocks/>
          </p:cNvSpPr>
          <p:nvPr/>
        </p:nvSpPr>
        <p:spPr>
          <a:xfrm>
            <a:off x="1524000" y="3058811"/>
            <a:ext cx="9144000" cy="2668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smtClean="0"/>
          </a:p>
        </p:txBody>
      </p:sp>
      <p:sp>
        <p:nvSpPr>
          <p:cNvPr id="11" name="Title 1"/>
          <p:cNvSpPr txBox="1">
            <a:spLocks/>
          </p:cNvSpPr>
          <p:nvPr/>
        </p:nvSpPr>
        <p:spPr>
          <a:xfrm>
            <a:off x="1524000" y="1122363"/>
            <a:ext cx="9144000" cy="18211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smtClean="0">
              <a:latin typeface="+mn-lt"/>
            </a:endParaRPr>
          </a:p>
          <a:p>
            <a:r>
              <a:rPr lang="en-GB" sz="6000" dirty="0" smtClean="0">
                <a:solidFill>
                  <a:schemeClr val="bg1"/>
                </a:solidFill>
                <a:latin typeface="+mn-lt"/>
              </a:rPr>
              <a:t>What is CPD?</a:t>
            </a:r>
            <a:endParaRPr lang="en-GB" sz="6000" dirty="0">
              <a:solidFill>
                <a:schemeClr val="bg1"/>
              </a:solidFill>
              <a:latin typeface="+mn-lt"/>
            </a:endParaRPr>
          </a:p>
        </p:txBody>
      </p:sp>
      <p:sp>
        <p:nvSpPr>
          <p:cNvPr id="12" name="Subtitle 2"/>
          <p:cNvSpPr txBox="1">
            <a:spLocks/>
          </p:cNvSpPr>
          <p:nvPr/>
        </p:nvSpPr>
        <p:spPr>
          <a:xfrm>
            <a:off x="1524000" y="3058811"/>
            <a:ext cx="9083040" cy="245371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10000"/>
              </a:lnSpc>
              <a:buNone/>
            </a:pPr>
            <a:r>
              <a:rPr lang="en-GB" sz="4100" dirty="0">
                <a:solidFill>
                  <a:schemeClr val="bg1"/>
                </a:solidFill>
              </a:rPr>
              <a:t>An ongoing process of learning through experience and reflection</a:t>
            </a:r>
          </a:p>
          <a:p>
            <a:pPr marL="0" indent="0">
              <a:lnSpc>
                <a:spcPct val="110000"/>
              </a:lnSpc>
              <a:buNone/>
            </a:pPr>
            <a:endParaRPr lang="en-GB" sz="1800" dirty="0" smtClean="0">
              <a:solidFill>
                <a:schemeClr val="bg1"/>
              </a:solidFill>
            </a:endParaRPr>
          </a:p>
          <a:p>
            <a:pPr marL="0" indent="0">
              <a:lnSpc>
                <a:spcPct val="110000"/>
              </a:lnSpc>
              <a:buNone/>
            </a:pPr>
            <a:r>
              <a:rPr lang="en-GB" sz="4100" dirty="0" smtClean="0">
                <a:solidFill>
                  <a:schemeClr val="bg1"/>
                </a:solidFill>
              </a:rPr>
              <a:t>Any </a:t>
            </a:r>
            <a:r>
              <a:rPr lang="en-GB" sz="4100" dirty="0">
                <a:solidFill>
                  <a:schemeClr val="bg1"/>
                </a:solidFill>
              </a:rPr>
              <a:t>activity has the potential to provide you with CPD as long as there is a learning outcome</a:t>
            </a:r>
          </a:p>
          <a:p>
            <a:endParaRPr lang="en-GB" dirty="0">
              <a:solidFill>
                <a:schemeClr val="bg1"/>
              </a:solidFill>
            </a:endParaRPr>
          </a:p>
        </p:txBody>
      </p:sp>
      <p:sp>
        <p:nvSpPr>
          <p:cNvPr id="5" name="Footer Placeholder 3"/>
          <p:cNvSpPr>
            <a:spLocks noGrp="1"/>
          </p:cNvSpPr>
          <p:nvPr>
            <p:ph type="ftr" sz="quarter" idx="11"/>
          </p:nvPr>
        </p:nvSpPr>
        <p:spPr>
          <a:xfrm>
            <a:off x="4038600" y="6356350"/>
            <a:ext cx="4114800" cy="365125"/>
          </a:xfrm>
        </p:spPr>
        <p:txBody>
          <a:bodyPr/>
          <a:lstStyle/>
          <a:p>
            <a:r>
              <a:rPr lang="en-GB" dirty="0">
                <a:solidFill>
                  <a:schemeClr val="bg1"/>
                </a:solidFill>
              </a:rPr>
              <a:t>a</a:t>
            </a:r>
            <a:r>
              <a:rPr lang="en-GB" dirty="0" smtClean="0">
                <a:solidFill>
                  <a:schemeClr val="bg1"/>
                </a:solidFill>
              </a:rPr>
              <a:t>rchives.org  @ARACPD</a:t>
            </a:r>
            <a:endParaRPr lang="en-GB" dirty="0">
              <a:solidFill>
                <a:schemeClr val="bg1"/>
              </a:solidFill>
            </a:endParaRPr>
          </a:p>
        </p:txBody>
      </p:sp>
    </p:spTree>
    <p:extLst>
      <p:ext uri="{BB962C8B-B14F-4D97-AF65-F5344CB8AC3E}">
        <p14:creationId xmlns:p14="http://schemas.microsoft.com/office/powerpoint/2010/main" val="304956321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250"/>
                                        <p:tgtEl>
                                          <p:spTgt spid="12">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500"/>
                                  </p:stCondLst>
                                  <p:childTnLst>
                                    <p:set>
                                      <p:cBhvr>
                                        <p:cTn id="10" dur="1" fill="hold">
                                          <p:stCondLst>
                                            <p:cond delay="0"/>
                                          </p:stCondLst>
                                        </p:cTn>
                                        <p:tgtEl>
                                          <p:spTgt spid="12">
                                            <p:txEl>
                                              <p:pRg st="2" end="2"/>
                                            </p:txEl>
                                          </p:spTgt>
                                        </p:tgtEl>
                                        <p:attrNameLst>
                                          <p:attrName>style.visibility</p:attrName>
                                        </p:attrNameLst>
                                      </p:cBhvr>
                                      <p:to>
                                        <p:strVal val="visible"/>
                                      </p:to>
                                    </p:set>
                                    <p:animEffect transition="in" filter="wipe(left)">
                                      <p:cBhvr>
                                        <p:cTn id="11" dur="12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36BAC6"/>
        </a:solidFill>
        <a:effectLst/>
      </p:bgPr>
    </p:bg>
    <p:spTree>
      <p:nvGrpSpPr>
        <p:cNvPr id="1" name=""/>
        <p:cNvGrpSpPr/>
        <p:nvPr/>
      </p:nvGrpSpPr>
      <p:grpSpPr>
        <a:xfrm>
          <a:off x="0" y="0"/>
          <a:ext cx="0" cy="0"/>
          <a:chOff x="0" y="0"/>
          <a:chExt cx="0" cy="0"/>
        </a:xfrm>
      </p:grpSpPr>
      <p:sp>
        <p:nvSpPr>
          <p:cNvPr id="10" name="Subtitle 4"/>
          <p:cNvSpPr txBox="1">
            <a:spLocks/>
          </p:cNvSpPr>
          <p:nvPr/>
        </p:nvSpPr>
        <p:spPr>
          <a:xfrm>
            <a:off x="1524000" y="3058811"/>
            <a:ext cx="9144000" cy="2668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smtClean="0"/>
          </a:p>
        </p:txBody>
      </p:sp>
      <p:sp>
        <p:nvSpPr>
          <p:cNvPr id="11" name="Title 1"/>
          <p:cNvSpPr txBox="1">
            <a:spLocks/>
          </p:cNvSpPr>
          <p:nvPr/>
        </p:nvSpPr>
        <p:spPr>
          <a:xfrm>
            <a:off x="1524000" y="1122363"/>
            <a:ext cx="9144000" cy="182113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smtClean="0">
              <a:latin typeface="+mn-lt"/>
            </a:endParaRPr>
          </a:p>
          <a:p>
            <a:r>
              <a:rPr lang="en-GB" sz="6000" dirty="0" smtClean="0">
                <a:solidFill>
                  <a:schemeClr val="bg1"/>
                </a:solidFill>
                <a:latin typeface="+mn-lt"/>
              </a:rPr>
              <a:t>How will CPD help me?</a:t>
            </a:r>
            <a:endParaRPr lang="en-GB" sz="6000" dirty="0">
              <a:solidFill>
                <a:schemeClr val="bg1"/>
              </a:solidFill>
              <a:latin typeface="+mn-lt"/>
            </a:endParaRPr>
          </a:p>
        </p:txBody>
      </p:sp>
      <p:sp>
        <p:nvSpPr>
          <p:cNvPr id="12" name="Subtitle 2"/>
          <p:cNvSpPr txBox="1">
            <a:spLocks/>
          </p:cNvSpPr>
          <p:nvPr/>
        </p:nvSpPr>
        <p:spPr>
          <a:xfrm>
            <a:off x="1524000" y="3258199"/>
            <a:ext cx="8488680" cy="226935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3200" dirty="0">
                <a:solidFill>
                  <a:schemeClr val="bg1"/>
                </a:solidFill>
              </a:rPr>
              <a:t>Give you a competitive edge </a:t>
            </a:r>
          </a:p>
          <a:p>
            <a:pPr marL="0" indent="0">
              <a:buNone/>
            </a:pPr>
            <a:r>
              <a:rPr lang="en-GB" sz="3200" dirty="0" smtClean="0">
                <a:solidFill>
                  <a:schemeClr val="bg1"/>
                </a:solidFill>
              </a:rPr>
              <a:t>Help </a:t>
            </a:r>
            <a:r>
              <a:rPr lang="en-GB" sz="3200" dirty="0">
                <a:solidFill>
                  <a:schemeClr val="bg1"/>
                </a:solidFill>
              </a:rPr>
              <a:t>you advance your </a:t>
            </a:r>
            <a:r>
              <a:rPr lang="en-GB" sz="3200" dirty="0" smtClean="0">
                <a:solidFill>
                  <a:schemeClr val="bg1"/>
                </a:solidFill>
              </a:rPr>
              <a:t>career</a:t>
            </a:r>
          </a:p>
          <a:p>
            <a:pPr marL="0" indent="0">
              <a:buNone/>
            </a:pPr>
            <a:r>
              <a:rPr lang="en-GB" sz="3200" dirty="0" smtClean="0">
                <a:solidFill>
                  <a:schemeClr val="bg1"/>
                </a:solidFill>
              </a:rPr>
              <a:t>Be the best you can be</a:t>
            </a:r>
            <a:endParaRPr lang="en-GB" sz="3200" dirty="0">
              <a:solidFill>
                <a:schemeClr val="bg1"/>
              </a:solidFill>
            </a:endParaRPr>
          </a:p>
          <a:p>
            <a:endParaRPr lang="en-GB" dirty="0">
              <a:solidFill>
                <a:schemeClr val="bg1"/>
              </a:solidFill>
            </a:endParaRPr>
          </a:p>
        </p:txBody>
      </p:sp>
      <p:sp>
        <p:nvSpPr>
          <p:cNvPr id="5" name="Footer Placeholder 3"/>
          <p:cNvSpPr>
            <a:spLocks noGrp="1"/>
          </p:cNvSpPr>
          <p:nvPr>
            <p:ph type="ftr" sz="quarter" idx="11"/>
          </p:nvPr>
        </p:nvSpPr>
        <p:spPr>
          <a:xfrm>
            <a:off x="4038600" y="6356350"/>
            <a:ext cx="4114800" cy="365125"/>
          </a:xfrm>
        </p:spPr>
        <p:txBody>
          <a:bodyPr/>
          <a:lstStyle/>
          <a:p>
            <a:r>
              <a:rPr lang="en-GB" dirty="0">
                <a:solidFill>
                  <a:schemeClr val="bg1"/>
                </a:solidFill>
              </a:rPr>
              <a:t>a</a:t>
            </a:r>
            <a:r>
              <a:rPr lang="en-GB" dirty="0" smtClean="0">
                <a:solidFill>
                  <a:schemeClr val="bg1"/>
                </a:solidFill>
              </a:rPr>
              <a:t>rchives.org  @ARACPD</a:t>
            </a:r>
            <a:endParaRPr lang="en-GB" dirty="0">
              <a:solidFill>
                <a:schemeClr val="bg1"/>
              </a:solidFill>
            </a:endParaRPr>
          </a:p>
        </p:txBody>
      </p:sp>
    </p:spTree>
    <p:extLst>
      <p:ext uri="{BB962C8B-B14F-4D97-AF65-F5344CB8AC3E}">
        <p14:creationId xmlns:p14="http://schemas.microsoft.com/office/powerpoint/2010/main" val="257895118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250"/>
                                        <p:tgtEl>
                                          <p:spTgt spid="12">
                                            <p:txEl>
                                              <p:pRg st="0" end="0"/>
                                            </p:txEl>
                                          </p:spTgt>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animEffect transition="in" filter="wipe(left)">
                                      <p:cBhvr>
                                        <p:cTn id="11" dur="1250"/>
                                        <p:tgtEl>
                                          <p:spTgt spid="12">
                                            <p:txEl>
                                              <p:pRg st="1" end="1"/>
                                            </p:txEl>
                                          </p:spTgt>
                                        </p:tgtEl>
                                      </p:cBhvr>
                                    </p:animEffect>
                                  </p:childTnLst>
                                </p:cTn>
                              </p:par>
                            </p:childTnLst>
                          </p:cTn>
                        </p:par>
                        <p:par>
                          <p:cTn id="12" fill="hold">
                            <p:stCondLst>
                              <p:cond delay="2750"/>
                            </p:stCondLst>
                            <p:childTnLst>
                              <p:par>
                                <p:cTn id="13" presetID="22" presetClass="entr" presetSubtype="8" fill="hold" nodeType="afterEffect">
                                  <p:stCondLst>
                                    <p:cond delay="0"/>
                                  </p:stCondLst>
                                  <p:childTnLst>
                                    <p:set>
                                      <p:cBhvr>
                                        <p:cTn id="14" dur="1" fill="hold">
                                          <p:stCondLst>
                                            <p:cond delay="0"/>
                                          </p:stCondLst>
                                        </p:cTn>
                                        <p:tgtEl>
                                          <p:spTgt spid="12">
                                            <p:txEl>
                                              <p:pRg st="2" end="2"/>
                                            </p:txEl>
                                          </p:spTgt>
                                        </p:tgtEl>
                                        <p:attrNameLst>
                                          <p:attrName>style.visibility</p:attrName>
                                        </p:attrNameLst>
                                      </p:cBhvr>
                                      <p:to>
                                        <p:strVal val="visible"/>
                                      </p:to>
                                    </p:set>
                                    <p:animEffect transition="in" filter="wipe(left)">
                                      <p:cBhvr>
                                        <p:cTn id="15" dur="1250"/>
                                        <p:tgtEl>
                                          <p:spTgt spid="12">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735041"/>
            <a:ext cx="4815840" cy="1764319"/>
          </a:xfrm>
        </p:spPr>
        <p:txBody>
          <a:bodyPr>
            <a:normAutofit/>
          </a:bodyPr>
          <a:lstStyle/>
          <a:p>
            <a:pPr algn="l"/>
            <a:r>
              <a:rPr lang="en-GB" dirty="0" smtClean="0">
                <a:latin typeface="+mn-lt"/>
              </a:rPr>
              <a:t>Competency framework</a:t>
            </a:r>
            <a:endParaRPr lang="en-GB" dirty="0">
              <a:latin typeface="+mn-lt"/>
            </a:endParaRPr>
          </a:p>
        </p:txBody>
      </p:sp>
      <p:sp>
        <p:nvSpPr>
          <p:cNvPr id="5" name="Subtitle 4"/>
          <p:cNvSpPr>
            <a:spLocks noGrp="1"/>
          </p:cNvSpPr>
          <p:nvPr>
            <p:ph type="subTitle" idx="1"/>
          </p:nvPr>
        </p:nvSpPr>
        <p:spPr>
          <a:xfrm>
            <a:off x="1524000" y="3368040"/>
            <a:ext cx="3992880" cy="2682240"/>
          </a:xfrm>
        </p:spPr>
        <p:txBody>
          <a:bodyPr>
            <a:normAutofit/>
          </a:bodyPr>
          <a:lstStyle/>
          <a:p>
            <a:pPr algn="l"/>
            <a:endParaRPr lang="en-GB" dirty="0"/>
          </a:p>
          <a:p>
            <a:pPr algn="l"/>
            <a:endParaRPr lang="en-GB" dirty="0"/>
          </a:p>
        </p:txBody>
      </p:sp>
      <p:sp>
        <p:nvSpPr>
          <p:cNvPr id="4" name="TextBox 3"/>
          <p:cNvSpPr txBox="1"/>
          <p:nvPr/>
        </p:nvSpPr>
        <p:spPr>
          <a:xfrm>
            <a:off x="4922520" y="3368040"/>
            <a:ext cx="184731" cy="369332"/>
          </a:xfrm>
          <a:prstGeom prst="rect">
            <a:avLst/>
          </a:prstGeom>
          <a:noFill/>
        </p:spPr>
        <p:txBody>
          <a:bodyPr wrap="none" rtlCol="0">
            <a:spAutoFit/>
          </a:bodyPr>
          <a:lstStyle/>
          <a:p>
            <a:endParaRPr lang="en-GB" dirty="0"/>
          </a:p>
        </p:txBody>
      </p:sp>
      <p:sp>
        <p:nvSpPr>
          <p:cNvPr id="6" name="Footer Placeholder 3"/>
          <p:cNvSpPr>
            <a:spLocks noGrp="1"/>
          </p:cNvSpPr>
          <p:nvPr>
            <p:ph type="ftr" sz="quarter" idx="11"/>
          </p:nvPr>
        </p:nvSpPr>
        <p:spPr>
          <a:xfrm>
            <a:off x="4038600" y="6356350"/>
            <a:ext cx="4114800" cy="365125"/>
          </a:xfrm>
        </p:spPr>
        <p:txBody>
          <a:bodyPr/>
          <a:lstStyle/>
          <a:p>
            <a:r>
              <a:rPr lang="en-GB" dirty="0"/>
              <a:t>a</a:t>
            </a:r>
            <a:r>
              <a:rPr lang="en-GB" dirty="0" smtClean="0"/>
              <a:t>rchives.org  @ARACPD</a:t>
            </a:r>
            <a:endParaRPr lang="en-GB" dirty="0"/>
          </a:p>
        </p:txBody>
      </p:sp>
      <p:sp>
        <p:nvSpPr>
          <p:cNvPr id="3" name="Rectangle 2"/>
          <p:cNvSpPr/>
          <p:nvPr/>
        </p:nvSpPr>
        <p:spPr>
          <a:xfrm>
            <a:off x="1524000" y="2784038"/>
            <a:ext cx="4983480" cy="3416320"/>
          </a:xfrm>
          <a:prstGeom prst="rect">
            <a:avLst/>
          </a:prstGeom>
        </p:spPr>
        <p:txBody>
          <a:bodyPr wrap="square">
            <a:spAutoFit/>
          </a:bodyPr>
          <a:lstStyle/>
          <a:p>
            <a:r>
              <a:rPr lang="en-GB" dirty="0" smtClean="0"/>
              <a:t>National </a:t>
            </a:r>
            <a:r>
              <a:rPr lang="en-GB" dirty="0"/>
              <a:t>standards in record keeping for the UK and Ireland. </a:t>
            </a:r>
            <a:endParaRPr lang="en-GB" dirty="0" smtClean="0"/>
          </a:p>
          <a:p>
            <a:endParaRPr lang="en-GB" dirty="0"/>
          </a:p>
          <a:p>
            <a:r>
              <a:rPr lang="en-GB" dirty="0"/>
              <a:t>K</a:t>
            </a:r>
            <a:r>
              <a:rPr lang="en-GB" dirty="0" smtClean="0"/>
              <a:t>ey </a:t>
            </a:r>
            <a:r>
              <a:rPr lang="en-GB" dirty="0"/>
              <a:t>competencies for all those working and volunteering within </a:t>
            </a:r>
            <a:r>
              <a:rPr lang="en-GB" dirty="0" smtClean="0"/>
              <a:t>the record-keeping sector</a:t>
            </a:r>
          </a:p>
          <a:p>
            <a:endParaRPr lang="en-GB" dirty="0"/>
          </a:p>
          <a:p>
            <a:r>
              <a:rPr lang="en-GB" b="1" dirty="0" smtClean="0"/>
              <a:t>Organisational</a:t>
            </a:r>
            <a:r>
              <a:rPr lang="en-GB" dirty="0" smtClean="0"/>
              <a:t>: about your role in the workplace</a:t>
            </a:r>
          </a:p>
          <a:p>
            <a:endParaRPr lang="en-GB" b="1" dirty="0" smtClean="0"/>
          </a:p>
          <a:p>
            <a:r>
              <a:rPr lang="en-GB" b="1" dirty="0" smtClean="0"/>
              <a:t>Process</a:t>
            </a:r>
            <a:r>
              <a:rPr lang="en-GB" dirty="0" smtClean="0"/>
              <a:t>: about the activities that your role involves</a:t>
            </a:r>
          </a:p>
          <a:p>
            <a:endParaRPr lang="en-GB" b="1" dirty="0" smtClean="0"/>
          </a:p>
          <a:p>
            <a:r>
              <a:rPr lang="en-GB" b="1" dirty="0" smtClean="0"/>
              <a:t>Stakeholder/customer</a:t>
            </a:r>
            <a:r>
              <a:rPr lang="en-GB" dirty="0" smtClean="0"/>
              <a:t>: about how you interact with others</a:t>
            </a:r>
            <a:endParaRPr lang="en-GB" dirty="0"/>
          </a:p>
        </p:txBody>
      </p:sp>
      <p:pic>
        <p:nvPicPr>
          <p:cNvPr id="9" name="Content Placeholder 11"/>
          <p:cNvPicPr>
            <a:picLocks noChangeAspect="1"/>
          </p:cNvPicPr>
          <p:nvPr/>
        </p:nvPicPr>
        <p:blipFill rotWithShape="1">
          <a:blip r:embed="rId3"/>
          <a:srcRect l="26770" t="19389" r="42354" b="7725"/>
          <a:stretch/>
        </p:blipFill>
        <p:spPr>
          <a:xfrm>
            <a:off x="6993726" y="667644"/>
            <a:ext cx="4306695" cy="5676003"/>
          </a:xfrm>
          <a:prstGeom prst="rect">
            <a:avLst/>
          </a:prstGeom>
        </p:spPr>
      </p:pic>
    </p:spTree>
    <p:extLst>
      <p:ext uri="{BB962C8B-B14F-4D97-AF65-F5344CB8AC3E}">
        <p14:creationId xmlns:p14="http://schemas.microsoft.com/office/powerpoint/2010/main" val="162108039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500"/>
                                        <p:tgtEl>
                                          <p:spTgt spid="3">
                                            <p:txEl>
                                              <p:pRg st="0" end="0"/>
                                            </p:txEl>
                                          </p:spTgt>
                                        </p:tgtEl>
                                      </p:cBhvr>
                                    </p:animEffect>
                                  </p:childTnLst>
                                </p:cTn>
                              </p:par>
                            </p:childTnLst>
                          </p:cTn>
                        </p:par>
                        <p:par>
                          <p:cTn id="8" fill="hold">
                            <p:stCondLst>
                              <p:cond delay="1500"/>
                            </p:stCondLst>
                            <p:childTnLst>
                              <p:par>
                                <p:cTn id="9" presetID="22" presetClass="entr" presetSubtype="8" fill="hold" nodeType="after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1500"/>
                                        <p:tgtEl>
                                          <p:spTgt spid="3">
                                            <p:txEl>
                                              <p:pRg st="2" end="2"/>
                                            </p:txEl>
                                          </p:spTgt>
                                        </p:tgtEl>
                                      </p:cBhvr>
                                    </p:animEffect>
                                  </p:childTnLst>
                                </p:cTn>
                              </p:par>
                            </p:childTnLst>
                          </p:cTn>
                        </p:par>
                        <p:par>
                          <p:cTn id="12" fill="hold">
                            <p:stCondLst>
                              <p:cond delay="3000"/>
                            </p:stCondLst>
                            <p:childTnLst>
                              <p:par>
                                <p:cTn id="13" presetID="22" presetClass="entr" presetSubtype="8" fill="hold" nodeType="after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wipe(left)">
                                      <p:cBhvr>
                                        <p:cTn id="15" dur="1500"/>
                                        <p:tgtEl>
                                          <p:spTgt spid="3">
                                            <p:txEl>
                                              <p:pRg st="4" end="4"/>
                                            </p:txEl>
                                          </p:spTgt>
                                        </p:tgtEl>
                                      </p:cBhvr>
                                    </p:animEffect>
                                  </p:childTnLst>
                                </p:cTn>
                              </p:par>
                            </p:childTnLst>
                          </p:cTn>
                        </p:par>
                        <p:par>
                          <p:cTn id="16" fill="hold">
                            <p:stCondLst>
                              <p:cond delay="4500"/>
                            </p:stCondLst>
                            <p:childTnLst>
                              <p:par>
                                <p:cTn id="17" presetID="22" presetClass="entr" presetSubtype="8" fill="hold" nodeType="afterEffect">
                                  <p:stCondLst>
                                    <p:cond delay="50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wipe(left)">
                                      <p:cBhvr>
                                        <p:cTn id="19" dur="1500"/>
                                        <p:tgtEl>
                                          <p:spTgt spid="3">
                                            <p:txEl>
                                              <p:pRg st="6" end="6"/>
                                            </p:txEl>
                                          </p:spTgt>
                                        </p:tgtEl>
                                      </p:cBhvr>
                                    </p:animEffect>
                                  </p:childTnLst>
                                </p:cTn>
                              </p:par>
                            </p:childTnLst>
                          </p:cTn>
                        </p:par>
                        <p:par>
                          <p:cTn id="20" fill="hold">
                            <p:stCondLst>
                              <p:cond delay="6500"/>
                            </p:stCondLst>
                            <p:childTnLst>
                              <p:par>
                                <p:cTn id="21" presetID="22" presetClass="entr" presetSubtype="8" fill="hold" nodeType="afterEffect">
                                  <p:stCondLst>
                                    <p:cond delay="500"/>
                                  </p:stCondLst>
                                  <p:childTnLst>
                                    <p:set>
                                      <p:cBhvr>
                                        <p:cTn id="22" dur="1" fill="hold">
                                          <p:stCondLst>
                                            <p:cond delay="0"/>
                                          </p:stCondLst>
                                        </p:cTn>
                                        <p:tgtEl>
                                          <p:spTgt spid="3">
                                            <p:txEl>
                                              <p:pRg st="8" end="8"/>
                                            </p:txEl>
                                          </p:spTgt>
                                        </p:tgtEl>
                                        <p:attrNameLst>
                                          <p:attrName>style.visibility</p:attrName>
                                        </p:attrNameLst>
                                      </p:cBhvr>
                                      <p:to>
                                        <p:strVal val="visible"/>
                                      </p:to>
                                    </p:set>
                                    <p:animEffect transition="in" filter="wipe(left)">
                                      <p:cBhvr>
                                        <p:cTn id="23" dur="1500"/>
                                        <p:tgtEl>
                                          <p:spTgt spid="3">
                                            <p:txEl>
                                              <p:pRg st="8" end="8"/>
                                            </p:txEl>
                                          </p:spTgt>
                                        </p:tgtEl>
                                      </p:cBhvr>
                                    </p:animEffect>
                                  </p:childTnLst>
                                </p:cTn>
                              </p:par>
                            </p:childTnLst>
                          </p:cTn>
                        </p:par>
                        <p:par>
                          <p:cTn id="24" fill="hold">
                            <p:stCondLst>
                              <p:cond delay="8500"/>
                            </p:stCondLst>
                            <p:childTnLst>
                              <p:par>
                                <p:cTn id="25" presetID="22" presetClass="entr" presetSubtype="8" fill="hold"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left)">
                                      <p:cBhvr>
                                        <p:cTn id="27" dur="1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524000" y="3368040"/>
            <a:ext cx="3992880" cy="2682240"/>
          </a:xfrm>
        </p:spPr>
        <p:txBody>
          <a:bodyPr>
            <a:normAutofit/>
          </a:bodyPr>
          <a:lstStyle/>
          <a:p>
            <a:pPr algn="l"/>
            <a:endParaRPr lang="en-GB" dirty="0"/>
          </a:p>
          <a:p>
            <a:pPr algn="l"/>
            <a:endParaRPr lang="en-GB" dirty="0"/>
          </a:p>
        </p:txBody>
      </p:sp>
      <p:sp>
        <p:nvSpPr>
          <p:cNvPr id="4" name="TextBox 3"/>
          <p:cNvSpPr txBox="1"/>
          <p:nvPr/>
        </p:nvSpPr>
        <p:spPr>
          <a:xfrm>
            <a:off x="4922520" y="3368040"/>
            <a:ext cx="184731" cy="369332"/>
          </a:xfrm>
          <a:prstGeom prst="rect">
            <a:avLst/>
          </a:prstGeom>
          <a:noFill/>
        </p:spPr>
        <p:txBody>
          <a:bodyPr wrap="none" rtlCol="0">
            <a:spAutoFit/>
          </a:bodyPr>
          <a:lstStyle/>
          <a:p>
            <a:endParaRPr lang="en-GB" dirty="0"/>
          </a:p>
        </p:txBody>
      </p:sp>
      <p:sp>
        <p:nvSpPr>
          <p:cNvPr id="6" name="Footer Placeholder 3"/>
          <p:cNvSpPr>
            <a:spLocks noGrp="1"/>
          </p:cNvSpPr>
          <p:nvPr>
            <p:ph type="ftr" sz="quarter" idx="11"/>
          </p:nvPr>
        </p:nvSpPr>
        <p:spPr>
          <a:xfrm>
            <a:off x="4038600" y="6356350"/>
            <a:ext cx="4114800" cy="365125"/>
          </a:xfrm>
        </p:spPr>
        <p:txBody>
          <a:bodyPr/>
          <a:lstStyle/>
          <a:p>
            <a:r>
              <a:rPr lang="en-GB" dirty="0"/>
              <a:t>a</a:t>
            </a:r>
            <a:r>
              <a:rPr lang="en-GB" dirty="0" smtClean="0"/>
              <a:t>rchives.org  @ARACPD</a:t>
            </a:r>
            <a:endParaRPr lang="en-GB" dirty="0"/>
          </a:p>
        </p:txBody>
      </p:sp>
      <p:sp>
        <p:nvSpPr>
          <p:cNvPr id="3" name="Rectangle 2"/>
          <p:cNvSpPr/>
          <p:nvPr/>
        </p:nvSpPr>
        <p:spPr>
          <a:xfrm>
            <a:off x="1432769" y="999013"/>
            <a:ext cx="4617720" cy="4955203"/>
          </a:xfrm>
          <a:prstGeom prst="rect">
            <a:avLst/>
          </a:prstGeom>
        </p:spPr>
        <p:txBody>
          <a:bodyPr wrap="square">
            <a:spAutoFit/>
          </a:bodyPr>
          <a:lstStyle/>
          <a:p>
            <a:endParaRPr lang="en-GB" sz="2800" dirty="0"/>
          </a:p>
          <a:p>
            <a:r>
              <a:rPr lang="en-GB" sz="2800" dirty="0"/>
              <a:t>Each competency has five experience levels: </a:t>
            </a:r>
          </a:p>
          <a:p>
            <a:endParaRPr lang="en-GB" sz="2800" dirty="0" smtClean="0"/>
          </a:p>
          <a:p>
            <a:r>
              <a:rPr lang="en-GB" sz="2800" dirty="0" smtClean="0"/>
              <a:t>novice </a:t>
            </a:r>
            <a:r>
              <a:rPr lang="en-GB" sz="2800" dirty="0"/>
              <a:t>(</a:t>
            </a:r>
            <a:r>
              <a:rPr lang="en-GB" sz="2800" b="1" dirty="0"/>
              <a:t>level </a:t>
            </a:r>
            <a:r>
              <a:rPr lang="en-GB" sz="2800" b="1" dirty="0" smtClean="0"/>
              <a:t>1</a:t>
            </a:r>
            <a:r>
              <a:rPr lang="en-GB" sz="2800" dirty="0" smtClean="0"/>
              <a:t>)</a:t>
            </a:r>
          </a:p>
          <a:p>
            <a:r>
              <a:rPr lang="en-GB" sz="2800" dirty="0" smtClean="0"/>
              <a:t>beginner </a:t>
            </a:r>
            <a:r>
              <a:rPr lang="en-GB" sz="2800" dirty="0"/>
              <a:t>(</a:t>
            </a:r>
            <a:r>
              <a:rPr lang="en-GB" sz="2800" b="1" dirty="0"/>
              <a:t>level 2</a:t>
            </a:r>
            <a:r>
              <a:rPr lang="en-GB" sz="2800" dirty="0" smtClean="0"/>
              <a:t>) </a:t>
            </a:r>
          </a:p>
          <a:p>
            <a:r>
              <a:rPr lang="en-GB" sz="2800" dirty="0" smtClean="0"/>
              <a:t>competent </a:t>
            </a:r>
            <a:r>
              <a:rPr lang="en-GB" sz="2800" dirty="0"/>
              <a:t>(</a:t>
            </a:r>
            <a:r>
              <a:rPr lang="en-GB" sz="2800" b="1" dirty="0"/>
              <a:t>level </a:t>
            </a:r>
            <a:r>
              <a:rPr lang="en-GB" sz="2800" b="1" dirty="0" smtClean="0"/>
              <a:t>3</a:t>
            </a:r>
            <a:r>
              <a:rPr lang="en-GB" sz="2800" dirty="0" smtClean="0"/>
              <a:t>)</a:t>
            </a:r>
          </a:p>
          <a:p>
            <a:r>
              <a:rPr lang="en-GB" sz="2800" dirty="0" smtClean="0"/>
              <a:t>proficient </a:t>
            </a:r>
            <a:r>
              <a:rPr lang="en-GB" sz="2800" dirty="0"/>
              <a:t>(</a:t>
            </a:r>
            <a:r>
              <a:rPr lang="en-GB" sz="2800" b="1" dirty="0"/>
              <a:t>level 4</a:t>
            </a:r>
            <a:r>
              <a:rPr lang="en-GB" sz="2800" dirty="0"/>
              <a:t>) </a:t>
            </a:r>
          </a:p>
          <a:p>
            <a:r>
              <a:rPr lang="en-GB" sz="2800" dirty="0" smtClean="0"/>
              <a:t>expert </a:t>
            </a:r>
            <a:r>
              <a:rPr lang="en-GB" sz="2800" dirty="0"/>
              <a:t>(</a:t>
            </a:r>
            <a:r>
              <a:rPr lang="en-GB" sz="2800" b="1" dirty="0"/>
              <a:t>level 5</a:t>
            </a:r>
            <a:r>
              <a:rPr lang="en-GB" sz="2800" dirty="0" smtClean="0"/>
              <a:t>)</a:t>
            </a:r>
          </a:p>
          <a:p>
            <a:endParaRPr lang="en-GB" sz="2800" dirty="0"/>
          </a:p>
          <a:p>
            <a:endParaRPr lang="en-GB" dirty="0" smtClean="0"/>
          </a:p>
          <a:p>
            <a:endParaRPr lang="en-GB" dirty="0"/>
          </a:p>
        </p:txBody>
      </p:sp>
      <p:pic>
        <p:nvPicPr>
          <p:cNvPr id="9" name="Content Placeholder 11"/>
          <p:cNvPicPr>
            <a:picLocks noChangeAspect="1"/>
          </p:cNvPicPr>
          <p:nvPr/>
        </p:nvPicPr>
        <p:blipFill rotWithShape="1">
          <a:blip r:embed="rId3"/>
          <a:srcRect l="26770" t="19389" r="42354" b="7725"/>
          <a:stretch/>
        </p:blipFill>
        <p:spPr>
          <a:xfrm>
            <a:off x="6993726" y="667644"/>
            <a:ext cx="4306695" cy="5676003"/>
          </a:xfrm>
          <a:prstGeom prst="rect">
            <a:avLst/>
          </a:prstGeom>
        </p:spPr>
      </p:pic>
    </p:spTree>
    <p:extLst>
      <p:ext uri="{BB962C8B-B14F-4D97-AF65-F5344CB8AC3E}">
        <p14:creationId xmlns:p14="http://schemas.microsoft.com/office/powerpoint/2010/main" val="1914573939"/>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1500"/>
                                        <p:tgtEl>
                                          <p:spTgt spid="9"/>
                                        </p:tgtEl>
                                      </p:cBhvr>
                                    </p:animEffect>
                                  </p:childTnLst>
                                </p:cTn>
                              </p:par>
                            </p:childTnLst>
                          </p:cTn>
                        </p:par>
                        <p:par>
                          <p:cTn id="8" fill="hold">
                            <p:stCondLst>
                              <p:cond delay="2000"/>
                            </p:stCondLst>
                            <p:childTnLst>
                              <p:par>
                                <p:cTn id="9" presetID="22" presetClass="entr" presetSubtype="8" fill="hold" nodeType="afterEffect">
                                  <p:stCondLst>
                                    <p:cond delay="25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wipe(left)">
                                      <p:cBhvr>
                                        <p:cTn id="11" dur="1250"/>
                                        <p:tgtEl>
                                          <p:spTgt spid="3">
                                            <p:txEl>
                                              <p:pRg st="1" end="1"/>
                                            </p:txEl>
                                          </p:spTgt>
                                        </p:tgtEl>
                                      </p:cBhvr>
                                    </p:animEffect>
                                  </p:childTnLst>
                                </p:cTn>
                              </p:par>
                            </p:childTnLst>
                          </p:cTn>
                        </p:par>
                        <p:par>
                          <p:cTn id="12" fill="hold">
                            <p:stCondLst>
                              <p:cond delay="3500"/>
                            </p:stCondLst>
                            <p:childTnLst>
                              <p:par>
                                <p:cTn id="13" presetID="22" presetClass="entr" presetSubtype="8" fill="hold" nodeType="afterEffect">
                                  <p:stCondLst>
                                    <p:cond delay="2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1250"/>
                                        <p:tgtEl>
                                          <p:spTgt spid="3">
                                            <p:txEl>
                                              <p:pRg st="3" end="3"/>
                                            </p:txEl>
                                          </p:spTgt>
                                        </p:tgtEl>
                                      </p:cBhvr>
                                    </p:animEffect>
                                  </p:childTnLst>
                                </p:cTn>
                              </p:par>
                            </p:childTnLst>
                          </p:cTn>
                        </p:par>
                        <p:par>
                          <p:cTn id="16" fill="hold">
                            <p:stCondLst>
                              <p:cond delay="5000"/>
                            </p:stCondLst>
                            <p:childTnLst>
                              <p:par>
                                <p:cTn id="17" presetID="22" presetClass="entr" presetSubtype="8" fill="hold" nodeType="afterEffect">
                                  <p:stCondLst>
                                    <p:cond delay="25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250"/>
                                        <p:tgtEl>
                                          <p:spTgt spid="3">
                                            <p:txEl>
                                              <p:pRg st="4" end="4"/>
                                            </p:txEl>
                                          </p:spTgt>
                                        </p:tgtEl>
                                      </p:cBhvr>
                                    </p:animEffect>
                                  </p:childTnLst>
                                </p:cTn>
                              </p:par>
                            </p:childTnLst>
                          </p:cTn>
                        </p:par>
                        <p:par>
                          <p:cTn id="20" fill="hold">
                            <p:stCondLst>
                              <p:cond delay="6500"/>
                            </p:stCondLst>
                            <p:childTnLst>
                              <p:par>
                                <p:cTn id="21" presetID="22" presetClass="entr" presetSubtype="8" fill="hold" nodeType="afterEffect">
                                  <p:stCondLst>
                                    <p:cond delay="25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left)">
                                      <p:cBhvr>
                                        <p:cTn id="23" dur="1250"/>
                                        <p:tgtEl>
                                          <p:spTgt spid="3">
                                            <p:txEl>
                                              <p:pRg st="5" end="5"/>
                                            </p:txEl>
                                          </p:spTgt>
                                        </p:tgtEl>
                                      </p:cBhvr>
                                    </p:animEffect>
                                  </p:childTnLst>
                                </p:cTn>
                              </p:par>
                            </p:childTnLst>
                          </p:cTn>
                        </p:par>
                        <p:par>
                          <p:cTn id="24" fill="hold">
                            <p:stCondLst>
                              <p:cond delay="8000"/>
                            </p:stCondLst>
                            <p:childTnLst>
                              <p:par>
                                <p:cTn id="25" presetID="22" presetClass="entr" presetSubtype="8" fill="hold" nodeType="afterEffect">
                                  <p:stCondLst>
                                    <p:cond delay="25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1250"/>
                                        <p:tgtEl>
                                          <p:spTgt spid="3">
                                            <p:txEl>
                                              <p:pRg st="6" end="6"/>
                                            </p:txEl>
                                          </p:spTgt>
                                        </p:tgtEl>
                                      </p:cBhvr>
                                    </p:animEffect>
                                  </p:childTnLst>
                                </p:cTn>
                              </p:par>
                            </p:childTnLst>
                          </p:cTn>
                        </p:par>
                        <p:par>
                          <p:cTn id="28" fill="hold">
                            <p:stCondLst>
                              <p:cond delay="9500"/>
                            </p:stCondLst>
                            <p:childTnLst>
                              <p:par>
                                <p:cTn id="29" presetID="22" presetClass="entr" presetSubtype="8" fill="hold" nodeType="afterEffect">
                                  <p:stCondLst>
                                    <p:cond delay="25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wipe(left)">
                                      <p:cBhvr>
                                        <p:cTn id="31" dur="1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rotWithShape="1">
          <a:blip r:embed="rId2"/>
          <a:srcRect l="7620" t="29047" r="22608" b="23755"/>
          <a:stretch/>
        </p:blipFill>
        <p:spPr>
          <a:xfrm>
            <a:off x="1523999" y="1421676"/>
            <a:ext cx="8934492" cy="3399706"/>
          </a:xfrm>
          <a:prstGeom prst="rect">
            <a:avLst/>
          </a:prstGeom>
        </p:spPr>
      </p:pic>
    </p:spTree>
    <p:extLst>
      <p:ext uri="{BB962C8B-B14F-4D97-AF65-F5344CB8AC3E}">
        <p14:creationId xmlns:p14="http://schemas.microsoft.com/office/powerpoint/2010/main" val="1421866764"/>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36BAC6"/>
        </a:solidFill>
        <a:effectLst/>
      </p:bgPr>
    </p:bg>
    <p:spTree>
      <p:nvGrpSpPr>
        <p:cNvPr id="1" name=""/>
        <p:cNvGrpSpPr/>
        <p:nvPr/>
      </p:nvGrpSpPr>
      <p:grpSpPr>
        <a:xfrm>
          <a:off x="0" y="0"/>
          <a:ext cx="0" cy="0"/>
          <a:chOff x="0" y="0"/>
          <a:chExt cx="0" cy="0"/>
        </a:xfrm>
      </p:grpSpPr>
      <p:sp>
        <p:nvSpPr>
          <p:cNvPr id="11" name="Title 1"/>
          <p:cNvSpPr txBox="1">
            <a:spLocks/>
          </p:cNvSpPr>
          <p:nvPr/>
        </p:nvSpPr>
        <p:spPr>
          <a:xfrm>
            <a:off x="1524000" y="2157626"/>
            <a:ext cx="9144000" cy="1759054"/>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GB" sz="6000" dirty="0" smtClean="0">
                <a:solidFill>
                  <a:schemeClr val="bg1"/>
                </a:solidFill>
                <a:latin typeface="+mn-lt"/>
              </a:rPr>
              <a:t>working </a:t>
            </a:r>
            <a:r>
              <a:rPr lang="en-GB" sz="6000" dirty="0" smtClean="0">
                <a:solidFill>
                  <a:schemeClr val="bg1"/>
                </a:solidFill>
                <a:latin typeface="+mn-lt"/>
              </a:rPr>
              <a:t>with people</a:t>
            </a:r>
            <a:endParaRPr lang="en-GB" sz="6000" dirty="0" smtClean="0">
              <a:latin typeface="+mn-lt"/>
            </a:endParaRPr>
          </a:p>
        </p:txBody>
      </p:sp>
      <p:sp>
        <p:nvSpPr>
          <p:cNvPr id="5" name="Footer Placeholder 3"/>
          <p:cNvSpPr>
            <a:spLocks noGrp="1"/>
          </p:cNvSpPr>
          <p:nvPr>
            <p:ph type="ftr" sz="quarter" idx="11"/>
          </p:nvPr>
        </p:nvSpPr>
        <p:spPr>
          <a:xfrm>
            <a:off x="4038600" y="6356350"/>
            <a:ext cx="4114800" cy="365125"/>
          </a:xfrm>
        </p:spPr>
        <p:txBody>
          <a:bodyPr/>
          <a:lstStyle/>
          <a:p>
            <a:r>
              <a:rPr lang="en-GB" dirty="0">
                <a:solidFill>
                  <a:schemeClr val="bg1"/>
                </a:solidFill>
              </a:rPr>
              <a:t>a</a:t>
            </a:r>
            <a:r>
              <a:rPr lang="en-GB" dirty="0" smtClean="0">
                <a:solidFill>
                  <a:schemeClr val="bg1"/>
                </a:solidFill>
              </a:rPr>
              <a:t>rchives.org  @ARACPD</a:t>
            </a:r>
            <a:endParaRPr lang="en-GB" dirty="0">
              <a:solidFill>
                <a:schemeClr val="bg1"/>
              </a:solidFill>
            </a:endParaRPr>
          </a:p>
        </p:txBody>
      </p:sp>
    </p:spTree>
    <p:extLst>
      <p:ext uri="{BB962C8B-B14F-4D97-AF65-F5344CB8AC3E}">
        <p14:creationId xmlns:p14="http://schemas.microsoft.com/office/powerpoint/2010/main" val="1404998345"/>
      </p:ext>
    </p:extLst>
  </p:cSld>
  <p:clrMapOvr>
    <a:masterClrMapping/>
  </p:clrMapOvr>
  <p:transition spd="slow">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36BAC6"/>
        </a:solidFill>
        <a:effectLst/>
      </p:bgPr>
    </p:bg>
    <p:spTree>
      <p:nvGrpSpPr>
        <p:cNvPr id="1" name=""/>
        <p:cNvGrpSpPr/>
        <p:nvPr/>
      </p:nvGrpSpPr>
      <p:grpSpPr>
        <a:xfrm>
          <a:off x="0" y="0"/>
          <a:ext cx="0" cy="0"/>
          <a:chOff x="0" y="0"/>
          <a:chExt cx="0" cy="0"/>
        </a:xfrm>
      </p:grpSpPr>
      <p:sp>
        <p:nvSpPr>
          <p:cNvPr id="12" name="Subtitle 2"/>
          <p:cNvSpPr txBox="1">
            <a:spLocks/>
          </p:cNvSpPr>
          <p:nvPr/>
        </p:nvSpPr>
        <p:spPr>
          <a:xfrm>
            <a:off x="914401" y="992778"/>
            <a:ext cx="10441576" cy="5103222"/>
          </a:xfrm>
          <a:prstGeom prst="rect">
            <a:avLst/>
          </a:prstGeom>
        </p:spPr>
        <p:txBody>
          <a:bodyPr vert="horz" lIns="91440" tIns="45720" rIns="91440" bIns="45720" rtlCol="0">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8800" b="1" dirty="0">
                <a:solidFill>
                  <a:schemeClr val="bg1"/>
                </a:solidFill>
              </a:rPr>
              <a:t>Level 1 </a:t>
            </a:r>
            <a:r>
              <a:rPr lang="en-GB" sz="8800" dirty="0">
                <a:solidFill>
                  <a:schemeClr val="bg1"/>
                </a:solidFill>
              </a:rPr>
              <a:t>(novice): Identifies and can describe roles and responsibilities of those in immediate working environment; contributes actively and inclusively to team work</a:t>
            </a:r>
          </a:p>
          <a:p>
            <a:pPr marL="0" indent="0">
              <a:buNone/>
            </a:pPr>
            <a:endParaRPr lang="en-GB" sz="5600" dirty="0">
              <a:solidFill>
                <a:schemeClr val="bg1"/>
              </a:solidFill>
            </a:endParaRPr>
          </a:p>
          <a:p>
            <a:pPr marL="0" indent="0">
              <a:buNone/>
            </a:pPr>
            <a:r>
              <a:rPr lang="en-GB" sz="8800" b="1" dirty="0">
                <a:solidFill>
                  <a:schemeClr val="bg1"/>
                </a:solidFill>
              </a:rPr>
              <a:t>Level 2</a:t>
            </a:r>
            <a:r>
              <a:rPr lang="en-GB" sz="8800" dirty="0">
                <a:solidFill>
                  <a:schemeClr val="bg1"/>
                </a:solidFill>
              </a:rPr>
              <a:t> (beginner): Operates effectively as team member; uses team dynamics to foster good team working and inclusivity; interacts well with volunteers and internal/external groups sharing expertise with others; acquires training where required</a:t>
            </a:r>
          </a:p>
          <a:p>
            <a:pPr marL="0" indent="0">
              <a:buNone/>
            </a:pPr>
            <a:endParaRPr lang="en-GB" sz="5600" dirty="0">
              <a:solidFill>
                <a:schemeClr val="bg1"/>
              </a:solidFill>
            </a:endParaRPr>
          </a:p>
          <a:p>
            <a:pPr marL="0" indent="0">
              <a:buNone/>
            </a:pPr>
            <a:r>
              <a:rPr lang="en-GB" sz="8800" b="1" dirty="0">
                <a:solidFill>
                  <a:schemeClr val="bg1"/>
                </a:solidFill>
              </a:rPr>
              <a:t>Level 3 </a:t>
            </a:r>
            <a:r>
              <a:rPr lang="en-GB" sz="8800" dirty="0">
                <a:solidFill>
                  <a:schemeClr val="bg1"/>
                </a:solidFill>
              </a:rPr>
              <a:t>(competent): Develops and supervises own and others’ work plans and skills; monitors individual/team performances ensuring appropriate training for self/others; contributes proactively to workplace/community</a:t>
            </a:r>
          </a:p>
          <a:p>
            <a:pPr marL="0" indent="0">
              <a:buNone/>
            </a:pPr>
            <a:endParaRPr lang="en-GB" sz="5600" dirty="0">
              <a:solidFill>
                <a:schemeClr val="bg1"/>
              </a:solidFill>
            </a:endParaRPr>
          </a:p>
          <a:p>
            <a:pPr marL="0" indent="0">
              <a:buNone/>
            </a:pPr>
            <a:r>
              <a:rPr lang="en-GB" sz="8800" b="1" dirty="0">
                <a:solidFill>
                  <a:schemeClr val="bg1"/>
                </a:solidFill>
              </a:rPr>
              <a:t>Level 4 </a:t>
            </a:r>
            <a:r>
              <a:rPr lang="en-GB" sz="8800" dirty="0">
                <a:solidFill>
                  <a:schemeClr val="bg1"/>
                </a:solidFill>
              </a:rPr>
              <a:t>(proficient): Formulates workplace policies; recruits, develops and manages people; oversees conflict resolution; establishes team(s) with complementary strengths and skills</a:t>
            </a:r>
          </a:p>
          <a:p>
            <a:pPr marL="0" indent="0">
              <a:buNone/>
            </a:pPr>
            <a:endParaRPr lang="en-GB" sz="5600" dirty="0">
              <a:solidFill>
                <a:schemeClr val="bg1"/>
              </a:solidFill>
            </a:endParaRPr>
          </a:p>
          <a:p>
            <a:pPr marL="0" indent="0">
              <a:buNone/>
            </a:pPr>
            <a:r>
              <a:rPr lang="en-GB" sz="8800" b="1" dirty="0">
                <a:solidFill>
                  <a:schemeClr val="bg1"/>
                </a:solidFill>
              </a:rPr>
              <a:t>Level 5 </a:t>
            </a:r>
            <a:r>
              <a:rPr lang="en-GB" sz="8800" dirty="0">
                <a:solidFill>
                  <a:schemeClr val="bg1"/>
                </a:solidFill>
              </a:rPr>
              <a:t>(expert): Leads and sets the standard in the development of staff; initiates workforce policies; manages and resolves conflict in complex situations</a:t>
            </a:r>
          </a:p>
          <a:p>
            <a:pPr marL="0" indent="0">
              <a:buNone/>
            </a:pPr>
            <a:endParaRPr lang="en-GB" sz="8800" dirty="0">
              <a:solidFill>
                <a:schemeClr val="bg1"/>
              </a:solidFill>
            </a:endParaRPr>
          </a:p>
          <a:p>
            <a:pPr marL="0" indent="0">
              <a:buNone/>
            </a:pPr>
            <a:endParaRPr lang="en-GB" sz="3200" dirty="0" smtClean="0">
              <a:solidFill>
                <a:schemeClr val="bg1"/>
              </a:solidFill>
            </a:endParaRPr>
          </a:p>
          <a:p>
            <a:endParaRPr lang="en-GB" dirty="0">
              <a:solidFill>
                <a:schemeClr val="bg1"/>
              </a:solidFill>
            </a:endParaRPr>
          </a:p>
        </p:txBody>
      </p:sp>
      <p:sp>
        <p:nvSpPr>
          <p:cNvPr id="5" name="Footer Placeholder 3"/>
          <p:cNvSpPr>
            <a:spLocks noGrp="1"/>
          </p:cNvSpPr>
          <p:nvPr>
            <p:ph type="ftr" sz="quarter" idx="11"/>
          </p:nvPr>
        </p:nvSpPr>
        <p:spPr>
          <a:xfrm>
            <a:off x="4038600" y="6356350"/>
            <a:ext cx="4114800" cy="365125"/>
          </a:xfrm>
        </p:spPr>
        <p:txBody>
          <a:bodyPr/>
          <a:lstStyle/>
          <a:p>
            <a:r>
              <a:rPr lang="en-GB" dirty="0">
                <a:solidFill>
                  <a:schemeClr val="bg1"/>
                </a:solidFill>
              </a:rPr>
              <a:t>a</a:t>
            </a:r>
            <a:r>
              <a:rPr lang="en-GB" dirty="0" smtClean="0">
                <a:solidFill>
                  <a:schemeClr val="bg1"/>
                </a:solidFill>
              </a:rPr>
              <a:t>rchives.org  @ARACPD</a:t>
            </a:r>
            <a:endParaRPr lang="en-GB" dirty="0">
              <a:solidFill>
                <a:schemeClr val="bg1"/>
              </a:solidFill>
            </a:endParaRPr>
          </a:p>
        </p:txBody>
      </p:sp>
    </p:spTree>
    <p:extLst>
      <p:ext uri="{BB962C8B-B14F-4D97-AF65-F5344CB8AC3E}">
        <p14:creationId xmlns:p14="http://schemas.microsoft.com/office/powerpoint/2010/main" val="195964764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12">
                                            <p:txEl>
                                              <p:pRg st="0" end="0"/>
                                            </p:txEl>
                                          </p:spTgt>
                                        </p:tgtEl>
                                        <p:attrNameLst>
                                          <p:attrName>style.visibility</p:attrName>
                                        </p:attrNameLst>
                                      </p:cBhvr>
                                      <p:to>
                                        <p:strVal val="visible"/>
                                      </p:to>
                                    </p:set>
                                    <p:animEffect transition="in" filter="wipe(left)">
                                      <p:cBhvr>
                                        <p:cTn id="7" dur="1250"/>
                                        <p:tgtEl>
                                          <p:spTgt spid="12">
                                            <p:txEl>
                                              <p:pRg st="0" end="0"/>
                                            </p:txEl>
                                          </p:spTgt>
                                        </p:tgtEl>
                                      </p:cBhvr>
                                    </p:animEffect>
                                  </p:childTnLst>
                                </p:cTn>
                              </p:par>
                            </p:childTnLst>
                          </p:cTn>
                        </p:par>
                        <p:par>
                          <p:cTn id="8" fill="hold">
                            <p:stCondLst>
                              <p:cond delay="1750"/>
                            </p:stCondLst>
                            <p:childTnLst>
                              <p:par>
                                <p:cTn id="9" presetID="22" presetClass="entr" presetSubtype="8" fill="hold" nodeType="afterEffect">
                                  <p:stCondLst>
                                    <p:cond delay="500"/>
                                  </p:stCondLst>
                                  <p:childTnLst>
                                    <p:set>
                                      <p:cBhvr>
                                        <p:cTn id="10" dur="1" fill="hold">
                                          <p:stCondLst>
                                            <p:cond delay="0"/>
                                          </p:stCondLst>
                                        </p:cTn>
                                        <p:tgtEl>
                                          <p:spTgt spid="12">
                                            <p:txEl>
                                              <p:pRg st="2" end="2"/>
                                            </p:txEl>
                                          </p:spTgt>
                                        </p:tgtEl>
                                        <p:attrNameLst>
                                          <p:attrName>style.visibility</p:attrName>
                                        </p:attrNameLst>
                                      </p:cBhvr>
                                      <p:to>
                                        <p:strVal val="visible"/>
                                      </p:to>
                                    </p:set>
                                    <p:animEffect transition="in" filter="wipe(left)">
                                      <p:cBhvr>
                                        <p:cTn id="11" dur="1250"/>
                                        <p:tgtEl>
                                          <p:spTgt spid="12">
                                            <p:txEl>
                                              <p:pRg st="2" end="2"/>
                                            </p:txEl>
                                          </p:spTgt>
                                        </p:tgtEl>
                                      </p:cBhvr>
                                    </p:animEffect>
                                  </p:childTnLst>
                                </p:cTn>
                              </p:par>
                            </p:childTnLst>
                          </p:cTn>
                        </p:par>
                        <p:par>
                          <p:cTn id="12" fill="hold">
                            <p:stCondLst>
                              <p:cond delay="3500"/>
                            </p:stCondLst>
                            <p:childTnLst>
                              <p:par>
                                <p:cTn id="13" presetID="22" presetClass="entr" presetSubtype="8" fill="hold" nodeType="afterEffect">
                                  <p:stCondLst>
                                    <p:cond delay="500"/>
                                  </p:stCondLst>
                                  <p:childTnLst>
                                    <p:set>
                                      <p:cBhvr>
                                        <p:cTn id="14" dur="1" fill="hold">
                                          <p:stCondLst>
                                            <p:cond delay="0"/>
                                          </p:stCondLst>
                                        </p:cTn>
                                        <p:tgtEl>
                                          <p:spTgt spid="12">
                                            <p:txEl>
                                              <p:pRg st="4" end="4"/>
                                            </p:txEl>
                                          </p:spTgt>
                                        </p:tgtEl>
                                        <p:attrNameLst>
                                          <p:attrName>style.visibility</p:attrName>
                                        </p:attrNameLst>
                                      </p:cBhvr>
                                      <p:to>
                                        <p:strVal val="visible"/>
                                      </p:to>
                                    </p:set>
                                    <p:animEffect transition="in" filter="wipe(left)">
                                      <p:cBhvr>
                                        <p:cTn id="15" dur="1250"/>
                                        <p:tgtEl>
                                          <p:spTgt spid="12">
                                            <p:txEl>
                                              <p:pRg st="4" end="4"/>
                                            </p:txEl>
                                          </p:spTgt>
                                        </p:tgtEl>
                                      </p:cBhvr>
                                    </p:animEffect>
                                  </p:childTnLst>
                                </p:cTn>
                              </p:par>
                            </p:childTnLst>
                          </p:cTn>
                        </p:par>
                        <p:par>
                          <p:cTn id="16" fill="hold">
                            <p:stCondLst>
                              <p:cond delay="5250"/>
                            </p:stCondLst>
                            <p:childTnLst>
                              <p:par>
                                <p:cTn id="17" presetID="22" presetClass="entr" presetSubtype="8" fill="hold" nodeType="afterEffect">
                                  <p:stCondLst>
                                    <p:cond delay="500"/>
                                  </p:stCondLst>
                                  <p:childTnLst>
                                    <p:set>
                                      <p:cBhvr>
                                        <p:cTn id="18" dur="1" fill="hold">
                                          <p:stCondLst>
                                            <p:cond delay="0"/>
                                          </p:stCondLst>
                                        </p:cTn>
                                        <p:tgtEl>
                                          <p:spTgt spid="12">
                                            <p:txEl>
                                              <p:pRg st="6" end="6"/>
                                            </p:txEl>
                                          </p:spTgt>
                                        </p:tgtEl>
                                        <p:attrNameLst>
                                          <p:attrName>style.visibility</p:attrName>
                                        </p:attrNameLst>
                                      </p:cBhvr>
                                      <p:to>
                                        <p:strVal val="visible"/>
                                      </p:to>
                                    </p:set>
                                    <p:animEffect transition="in" filter="wipe(left)">
                                      <p:cBhvr>
                                        <p:cTn id="19" dur="1250"/>
                                        <p:tgtEl>
                                          <p:spTgt spid="12">
                                            <p:txEl>
                                              <p:pRg st="6" end="6"/>
                                            </p:txEl>
                                          </p:spTgt>
                                        </p:tgtEl>
                                      </p:cBhvr>
                                    </p:animEffect>
                                  </p:childTnLst>
                                </p:cTn>
                              </p:par>
                            </p:childTnLst>
                          </p:cTn>
                        </p:par>
                        <p:par>
                          <p:cTn id="20" fill="hold">
                            <p:stCondLst>
                              <p:cond delay="7000"/>
                            </p:stCondLst>
                            <p:childTnLst>
                              <p:par>
                                <p:cTn id="21" presetID="22" presetClass="entr" presetSubtype="8" fill="hold" nodeType="afterEffect">
                                  <p:stCondLst>
                                    <p:cond delay="500"/>
                                  </p:stCondLst>
                                  <p:childTnLst>
                                    <p:set>
                                      <p:cBhvr>
                                        <p:cTn id="22" dur="1" fill="hold">
                                          <p:stCondLst>
                                            <p:cond delay="0"/>
                                          </p:stCondLst>
                                        </p:cTn>
                                        <p:tgtEl>
                                          <p:spTgt spid="12">
                                            <p:txEl>
                                              <p:pRg st="8" end="8"/>
                                            </p:txEl>
                                          </p:spTgt>
                                        </p:tgtEl>
                                        <p:attrNameLst>
                                          <p:attrName>style.visibility</p:attrName>
                                        </p:attrNameLst>
                                      </p:cBhvr>
                                      <p:to>
                                        <p:strVal val="visible"/>
                                      </p:to>
                                    </p:set>
                                    <p:animEffect transition="in" filter="wipe(left)">
                                      <p:cBhvr>
                                        <p:cTn id="23" dur="1250"/>
                                        <p:tgtEl>
                                          <p:spTgt spid="12">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38600" y="6356350"/>
            <a:ext cx="4114800" cy="365125"/>
          </a:xfrm>
        </p:spPr>
        <p:txBody>
          <a:bodyPr/>
          <a:lstStyle/>
          <a:p>
            <a:r>
              <a:rPr lang="en-GB" dirty="0"/>
              <a:t>a</a:t>
            </a:r>
            <a:r>
              <a:rPr lang="en-GB" dirty="0" smtClean="0"/>
              <a:t>rchives.org  @ARACPD</a:t>
            </a:r>
            <a:endParaRPr lang="en-GB" dirty="0"/>
          </a:p>
        </p:txBody>
      </p:sp>
      <p:sp>
        <p:nvSpPr>
          <p:cNvPr id="6" name="Title 1"/>
          <p:cNvSpPr txBox="1">
            <a:spLocks/>
          </p:cNvSpPr>
          <p:nvPr/>
        </p:nvSpPr>
        <p:spPr>
          <a:xfrm>
            <a:off x="1524000" y="1122362"/>
            <a:ext cx="9144000" cy="262667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endParaRPr lang="en-GB" dirty="0" smtClean="0">
              <a:latin typeface="+mn-lt"/>
            </a:endParaRPr>
          </a:p>
          <a:p>
            <a:r>
              <a:rPr lang="en-GB" sz="6000" dirty="0" smtClean="0">
                <a:latin typeface="+mn-lt"/>
              </a:rPr>
              <a:t>Professional Development Programme</a:t>
            </a:r>
            <a:endParaRPr lang="en-GB" sz="6000" dirty="0">
              <a:latin typeface="+mn-lt"/>
            </a:endParaRPr>
          </a:p>
        </p:txBody>
      </p:sp>
      <p:sp>
        <p:nvSpPr>
          <p:cNvPr id="8" name="Subtitle 7"/>
          <p:cNvSpPr>
            <a:spLocks noGrp="1"/>
          </p:cNvSpPr>
          <p:nvPr>
            <p:ph type="subTitle" idx="1"/>
          </p:nvPr>
        </p:nvSpPr>
        <p:spPr>
          <a:xfrm>
            <a:off x="1524000" y="4214949"/>
            <a:ext cx="9144000" cy="989133"/>
          </a:xfrm>
        </p:spPr>
        <p:txBody>
          <a:bodyPr>
            <a:normAutofit/>
          </a:bodyPr>
          <a:lstStyle/>
          <a:p>
            <a:pPr algn="l"/>
            <a:r>
              <a:rPr lang="en-GB" dirty="0"/>
              <a:t>A competency based process through which members can qualify as a Foundation or Registered Member, or Fellow of the ARA </a:t>
            </a:r>
          </a:p>
          <a:p>
            <a:pPr algn="l"/>
            <a:endParaRPr lang="en-GB" dirty="0"/>
          </a:p>
        </p:txBody>
      </p:sp>
    </p:spTree>
    <p:extLst>
      <p:ext uri="{BB962C8B-B14F-4D97-AF65-F5344CB8AC3E}">
        <p14:creationId xmlns:p14="http://schemas.microsoft.com/office/powerpoint/2010/main" val="4122470787"/>
      </p:ext>
    </p:extLst>
  </p:cSld>
  <p:clrMapOvr>
    <a:masterClrMapping/>
  </p:clrMapOvr>
  <p:transition spd="slow">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a:xfrm>
            <a:off x="4038600" y="6356350"/>
            <a:ext cx="4114800" cy="365125"/>
          </a:xfrm>
        </p:spPr>
        <p:txBody>
          <a:bodyPr/>
          <a:lstStyle/>
          <a:p>
            <a:r>
              <a:rPr lang="en-GB" dirty="0"/>
              <a:t>a</a:t>
            </a:r>
            <a:r>
              <a:rPr lang="en-GB" dirty="0" smtClean="0"/>
              <a:t>rchives.org  @ARACPD</a:t>
            </a:r>
            <a:endParaRPr lang="en-GB" dirty="0"/>
          </a:p>
        </p:txBody>
      </p:sp>
      <p:sp>
        <p:nvSpPr>
          <p:cNvPr id="3" name="Subtitle 2"/>
          <p:cNvSpPr>
            <a:spLocks noGrp="1"/>
          </p:cNvSpPr>
          <p:nvPr>
            <p:ph type="subTitle" idx="1"/>
          </p:nvPr>
        </p:nvSpPr>
        <p:spPr>
          <a:xfrm>
            <a:off x="1524000" y="1576252"/>
            <a:ext cx="9144000" cy="4275908"/>
          </a:xfrm>
        </p:spPr>
        <p:txBody>
          <a:bodyPr>
            <a:noAutofit/>
          </a:bodyPr>
          <a:lstStyle/>
          <a:p>
            <a:pPr algn="l"/>
            <a:r>
              <a:rPr lang="en-GB" sz="2800" dirty="0" smtClean="0"/>
              <a:t>The benefits . . .  </a:t>
            </a:r>
          </a:p>
          <a:p>
            <a:pPr algn="l"/>
            <a:endParaRPr lang="en-GB" sz="1800" dirty="0" smtClean="0"/>
          </a:p>
          <a:p>
            <a:pPr algn="l"/>
            <a:r>
              <a:rPr lang="en-GB" sz="2000" dirty="0" smtClean="0"/>
              <a:t>Gain </a:t>
            </a:r>
            <a:r>
              <a:rPr lang="en-GB" sz="2000" dirty="0"/>
              <a:t>national professional recognition with Foundation (FMARA), Registered (RMARA) and Fellow (FARA) </a:t>
            </a:r>
            <a:r>
              <a:rPr lang="en-GB" sz="2000" dirty="0" smtClean="0"/>
              <a:t>levels of membership</a:t>
            </a:r>
            <a:endParaRPr lang="en-GB" sz="2000" dirty="0"/>
          </a:p>
          <a:p>
            <a:pPr algn="l"/>
            <a:r>
              <a:rPr lang="en-GB" sz="2000" dirty="0">
                <a:solidFill>
                  <a:schemeClr val="accent1">
                    <a:lumMod val="50000"/>
                  </a:schemeClr>
                </a:solidFill>
              </a:rPr>
              <a:t>Increase your level of confidence </a:t>
            </a:r>
            <a:r>
              <a:rPr lang="en-GB" sz="2000" dirty="0" smtClean="0">
                <a:solidFill>
                  <a:schemeClr val="accent1">
                    <a:lumMod val="50000"/>
                  </a:schemeClr>
                </a:solidFill>
              </a:rPr>
              <a:t>and influence in the workplace</a:t>
            </a:r>
            <a:endParaRPr lang="en-GB" sz="2000" dirty="0">
              <a:solidFill>
                <a:schemeClr val="accent1">
                  <a:lumMod val="50000"/>
                </a:schemeClr>
              </a:solidFill>
            </a:endParaRPr>
          </a:p>
          <a:p>
            <a:pPr algn="l"/>
            <a:r>
              <a:rPr lang="en-GB" sz="2000" dirty="0" smtClean="0"/>
              <a:t>Provides a clear path to developing your career, your employability and earning </a:t>
            </a:r>
            <a:r>
              <a:rPr lang="en-GB" sz="2000" dirty="0"/>
              <a:t>potential – linked to latest ARA salary recommendations</a:t>
            </a:r>
            <a:endParaRPr lang="en-GB" sz="2000" dirty="0">
              <a:solidFill>
                <a:schemeClr val="accent1">
                  <a:lumMod val="50000"/>
                </a:schemeClr>
              </a:solidFill>
            </a:endParaRPr>
          </a:p>
          <a:p>
            <a:pPr algn="l"/>
            <a:r>
              <a:rPr lang="en-GB" sz="2000" dirty="0" smtClean="0">
                <a:solidFill>
                  <a:schemeClr val="accent1">
                    <a:lumMod val="50000"/>
                  </a:schemeClr>
                </a:solidFill>
              </a:rPr>
              <a:t>Demonstrates </a:t>
            </a:r>
            <a:r>
              <a:rPr lang="en-GB" sz="2000" dirty="0">
                <a:solidFill>
                  <a:schemeClr val="accent1">
                    <a:lumMod val="50000"/>
                  </a:schemeClr>
                </a:solidFill>
              </a:rPr>
              <a:t>you meet industry recognised standards of knowledge and competency</a:t>
            </a:r>
          </a:p>
          <a:p>
            <a:pPr algn="l"/>
            <a:r>
              <a:rPr lang="en-GB" sz="2000" dirty="0" smtClean="0"/>
              <a:t>Become a reflective and ethical practitioner</a:t>
            </a:r>
          </a:p>
          <a:p>
            <a:pPr algn="l"/>
            <a:r>
              <a:rPr lang="en-GB" sz="2000" dirty="0">
                <a:solidFill>
                  <a:schemeClr val="accent1">
                    <a:lumMod val="50000"/>
                  </a:schemeClr>
                </a:solidFill>
              </a:rPr>
              <a:t>Be part of a professional community at the forefront of archives, archive conservation and records management</a:t>
            </a:r>
          </a:p>
        </p:txBody>
      </p:sp>
    </p:spTree>
    <p:extLst>
      <p:ext uri="{BB962C8B-B14F-4D97-AF65-F5344CB8AC3E}">
        <p14:creationId xmlns:p14="http://schemas.microsoft.com/office/powerpoint/2010/main" val="598236410"/>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wipe(left)">
                                      <p:cBhvr>
                                        <p:cTn id="7" dur="1250"/>
                                        <p:tgtEl>
                                          <p:spTgt spid="3">
                                            <p:txEl>
                                              <p:pRg st="0" end="0"/>
                                            </p:txEl>
                                          </p:spTgt>
                                        </p:tgtEl>
                                      </p:cBhvr>
                                    </p:animEffect>
                                  </p:childTnLst>
                                </p:cTn>
                              </p:par>
                            </p:childTnLst>
                          </p:cTn>
                        </p:par>
                        <p:par>
                          <p:cTn id="8" fill="hold">
                            <p:stCondLst>
                              <p:cond delay="1500"/>
                            </p:stCondLst>
                            <p:childTnLst>
                              <p:par>
                                <p:cTn id="9" presetID="22" presetClass="entr" presetSubtype="8" fill="hold" nodeType="afterEffect">
                                  <p:stCondLst>
                                    <p:cond delay="250"/>
                                  </p:stCondLst>
                                  <p:childTnLst>
                                    <p:set>
                                      <p:cBhvr>
                                        <p:cTn id="10" dur="1" fill="hold">
                                          <p:stCondLst>
                                            <p:cond delay="0"/>
                                          </p:stCondLst>
                                        </p:cTn>
                                        <p:tgtEl>
                                          <p:spTgt spid="3">
                                            <p:txEl>
                                              <p:pRg st="2" end="2"/>
                                            </p:txEl>
                                          </p:spTgt>
                                        </p:tgtEl>
                                        <p:attrNameLst>
                                          <p:attrName>style.visibility</p:attrName>
                                        </p:attrNameLst>
                                      </p:cBhvr>
                                      <p:to>
                                        <p:strVal val="visible"/>
                                      </p:to>
                                    </p:set>
                                    <p:animEffect transition="in" filter="wipe(left)">
                                      <p:cBhvr>
                                        <p:cTn id="11" dur="1250"/>
                                        <p:tgtEl>
                                          <p:spTgt spid="3">
                                            <p:txEl>
                                              <p:pRg st="2" end="2"/>
                                            </p:txEl>
                                          </p:spTgt>
                                        </p:tgtEl>
                                      </p:cBhvr>
                                    </p:animEffect>
                                  </p:childTnLst>
                                </p:cTn>
                              </p:par>
                            </p:childTnLst>
                          </p:cTn>
                        </p:par>
                        <p:par>
                          <p:cTn id="12" fill="hold">
                            <p:stCondLst>
                              <p:cond delay="3000"/>
                            </p:stCondLst>
                            <p:childTnLst>
                              <p:par>
                                <p:cTn id="13" presetID="22" presetClass="entr" presetSubtype="8" fill="hold" nodeType="afterEffect">
                                  <p:stCondLst>
                                    <p:cond delay="25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wipe(left)">
                                      <p:cBhvr>
                                        <p:cTn id="15" dur="1250"/>
                                        <p:tgtEl>
                                          <p:spTgt spid="3">
                                            <p:txEl>
                                              <p:pRg st="3" end="3"/>
                                            </p:txEl>
                                          </p:spTgt>
                                        </p:tgtEl>
                                      </p:cBhvr>
                                    </p:animEffect>
                                  </p:childTnLst>
                                </p:cTn>
                              </p:par>
                            </p:childTnLst>
                          </p:cTn>
                        </p:par>
                        <p:par>
                          <p:cTn id="16" fill="hold">
                            <p:stCondLst>
                              <p:cond delay="4500"/>
                            </p:stCondLst>
                            <p:childTnLst>
                              <p:par>
                                <p:cTn id="17" presetID="22" presetClass="entr" presetSubtype="8" fill="hold" nodeType="afterEffect">
                                  <p:stCondLst>
                                    <p:cond delay="25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wipe(left)">
                                      <p:cBhvr>
                                        <p:cTn id="19" dur="1250"/>
                                        <p:tgtEl>
                                          <p:spTgt spid="3">
                                            <p:txEl>
                                              <p:pRg st="4" end="4"/>
                                            </p:txEl>
                                          </p:spTgt>
                                        </p:tgtEl>
                                      </p:cBhvr>
                                    </p:animEffect>
                                  </p:childTnLst>
                                </p:cTn>
                              </p:par>
                            </p:childTnLst>
                          </p:cTn>
                        </p:par>
                        <p:par>
                          <p:cTn id="20" fill="hold">
                            <p:stCondLst>
                              <p:cond delay="6000"/>
                            </p:stCondLst>
                            <p:childTnLst>
                              <p:par>
                                <p:cTn id="21" presetID="22" presetClass="entr" presetSubtype="8" fill="hold" nodeType="afterEffect">
                                  <p:stCondLst>
                                    <p:cond delay="25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wipe(left)">
                                      <p:cBhvr>
                                        <p:cTn id="23" dur="1250"/>
                                        <p:tgtEl>
                                          <p:spTgt spid="3">
                                            <p:txEl>
                                              <p:pRg st="5" end="5"/>
                                            </p:txEl>
                                          </p:spTgt>
                                        </p:tgtEl>
                                      </p:cBhvr>
                                    </p:animEffect>
                                  </p:childTnLst>
                                </p:cTn>
                              </p:par>
                            </p:childTnLst>
                          </p:cTn>
                        </p:par>
                        <p:par>
                          <p:cTn id="24" fill="hold">
                            <p:stCondLst>
                              <p:cond delay="7500"/>
                            </p:stCondLst>
                            <p:childTnLst>
                              <p:par>
                                <p:cTn id="25" presetID="22" presetClass="entr" presetSubtype="8" fill="hold" nodeType="afterEffect">
                                  <p:stCondLst>
                                    <p:cond delay="25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wipe(left)">
                                      <p:cBhvr>
                                        <p:cTn id="27" dur="1250"/>
                                        <p:tgtEl>
                                          <p:spTgt spid="3">
                                            <p:txEl>
                                              <p:pRg st="6" end="6"/>
                                            </p:txEl>
                                          </p:spTgt>
                                        </p:tgtEl>
                                      </p:cBhvr>
                                    </p:animEffect>
                                  </p:childTnLst>
                                </p:cTn>
                              </p:par>
                            </p:childTnLst>
                          </p:cTn>
                        </p:par>
                        <p:par>
                          <p:cTn id="28" fill="hold">
                            <p:stCondLst>
                              <p:cond delay="9000"/>
                            </p:stCondLst>
                            <p:childTnLst>
                              <p:par>
                                <p:cTn id="29" presetID="22" presetClass="entr" presetSubtype="8" fill="hold" nodeType="afterEffect">
                                  <p:stCondLst>
                                    <p:cond delay="25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wipe(left)">
                                      <p:cBhvr>
                                        <p:cTn id="31" dur="125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36BAC6"/>
        </a:solidFill>
        <a:effectLst/>
      </p:bgPr>
    </p:bg>
    <p:spTree>
      <p:nvGrpSpPr>
        <p:cNvPr id="1" name=""/>
        <p:cNvGrpSpPr/>
        <p:nvPr/>
      </p:nvGrpSpPr>
      <p:grpSpPr>
        <a:xfrm>
          <a:off x="0" y="0"/>
          <a:ext cx="0" cy="0"/>
          <a:chOff x="0" y="0"/>
          <a:chExt cx="0" cy="0"/>
        </a:xfrm>
      </p:grpSpPr>
      <p:sp>
        <p:nvSpPr>
          <p:cNvPr id="10" name="Subtitle 4"/>
          <p:cNvSpPr txBox="1">
            <a:spLocks/>
          </p:cNvSpPr>
          <p:nvPr/>
        </p:nvSpPr>
        <p:spPr>
          <a:xfrm>
            <a:off x="1524000" y="3058811"/>
            <a:ext cx="9144000" cy="2668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smtClean="0"/>
          </a:p>
        </p:txBody>
      </p:sp>
      <p:sp>
        <p:nvSpPr>
          <p:cNvPr id="12" name="Subtitle 2"/>
          <p:cNvSpPr txBox="1">
            <a:spLocks/>
          </p:cNvSpPr>
          <p:nvPr/>
        </p:nvSpPr>
        <p:spPr>
          <a:xfrm>
            <a:off x="1524000" y="3204754"/>
            <a:ext cx="9144000" cy="24035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3200" dirty="0" smtClean="0">
              <a:solidFill>
                <a:schemeClr val="bg1"/>
              </a:solidFill>
            </a:endParaRPr>
          </a:p>
          <a:p>
            <a:endParaRPr lang="en-GB" dirty="0">
              <a:solidFill>
                <a:schemeClr val="bg1"/>
              </a:solidFill>
            </a:endParaRPr>
          </a:p>
        </p:txBody>
      </p:sp>
      <p:sp>
        <p:nvSpPr>
          <p:cNvPr id="5" name="Footer Placeholder 3"/>
          <p:cNvSpPr>
            <a:spLocks noGrp="1"/>
          </p:cNvSpPr>
          <p:nvPr>
            <p:ph type="ftr" sz="quarter" idx="11"/>
          </p:nvPr>
        </p:nvSpPr>
        <p:spPr>
          <a:xfrm>
            <a:off x="4038600" y="6356350"/>
            <a:ext cx="4114800" cy="365125"/>
          </a:xfrm>
        </p:spPr>
        <p:txBody>
          <a:bodyPr/>
          <a:lstStyle/>
          <a:p>
            <a:r>
              <a:rPr lang="en-GB" dirty="0">
                <a:solidFill>
                  <a:schemeClr val="bg1"/>
                </a:solidFill>
              </a:rPr>
              <a:t>a</a:t>
            </a:r>
            <a:r>
              <a:rPr lang="en-GB" dirty="0" smtClean="0">
                <a:solidFill>
                  <a:schemeClr val="bg1"/>
                </a:solidFill>
              </a:rPr>
              <a:t>rchives.org  @ARACPD</a:t>
            </a:r>
            <a:endParaRPr lang="en-GB" dirty="0">
              <a:solidFill>
                <a:schemeClr val="bg1"/>
              </a:solidFill>
            </a:endParaRPr>
          </a:p>
        </p:txBody>
      </p:sp>
      <p:sp>
        <p:nvSpPr>
          <p:cNvPr id="14" name="Subtitle 2"/>
          <p:cNvSpPr txBox="1">
            <a:spLocks/>
          </p:cNvSpPr>
          <p:nvPr/>
        </p:nvSpPr>
        <p:spPr>
          <a:xfrm>
            <a:off x="1595845" y="1889761"/>
            <a:ext cx="8889275" cy="3779520"/>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4900" b="1" dirty="0" smtClean="0">
                <a:solidFill>
                  <a:schemeClr val="bg1"/>
                </a:solidFill>
                <a:latin typeface="+mj-lt"/>
                <a:ea typeface="+mj-ea"/>
                <a:cs typeface="+mj-cs"/>
              </a:rPr>
              <a:t>Foundation (F</a:t>
            </a:r>
            <a:r>
              <a:rPr lang="en-US" sz="4900" b="1" dirty="0" smtClean="0">
                <a:solidFill>
                  <a:schemeClr val="bg1"/>
                </a:solidFill>
                <a:latin typeface="+mj-lt"/>
                <a:ea typeface="+mj-ea"/>
                <a:cs typeface="+mj-cs"/>
              </a:rPr>
              <a:t>MARA)</a:t>
            </a:r>
          </a:p>
          <a:p>
            <a:endParaRPr lang="en-GB" sz="2000" dirty="0" smtClean="0">
              <a:solidFill>
                <a:schemeClr val="bg1"/>
              </a:solidFill>
              <a:latin typeface="+mj-lt"/>
              <a:ea typeface="+mj-ea"/>
              <a:cs typeface="+mj-cs"/>
            </a:endParaRPr>
          </a:p>
          <a:p>
            <a:pPr marL="0" indent="0">
              <a:buNone/>
            </a:pPr>
            <a:r>
              <a:rPr lang="en-GB" sz="2000" dirty="0" smtClean="0">
                <a:solidFill>
                  <a:schemeClr val="bg1"/>
                </a:solidFill>
              </a:rPr>
              <a:t>For those relatively new to the profession, existing professionals who do not yet have the level of experience required for Registered membership, apprentices and volunteers</a:t>
            </a:r>
          </a:p>
          <a:p>
            <a:endParaRPr lang="en-GB" sz="1200" dirty="0" smtClean="0">
              <a:solidFill>
                <a:schemeClr val="bg1"/>
              </a:solidFill>
            </a:endParaRPr>
          </a:p>
          <a:p>
            <a:pPr marL="0" indent="0">
              <a:buNone/>
            </a:pPr>
            <a:r>
              <a:rPr lang="en-GB" sz="2000" dirty="0" smtClean="0">
                <a:solidFill>
                  <a:schemeClr val="bg1"/>
                </a:solidFill>
              </a:rPr>
              <a:t>We recommend candidates have a minimum of 12 months experience</a:t>
            </a:r>
          </a:p>
          <a:p>
            <a:endParaRPr lang="en-GB" sz="1200" dirty="0" smtClean="0">
              <a:solidFill>
                <a:schemeClr val="bg1"/>
              </a:solidFill>
            </a:endParaRPr>
          </a:p>
          <a:p>
            <a:pPr marL="0" indent="0">
              <a:buNone/>
            </a:pPr>
            <a:r>
              <a:rPr lang="en-GB" sz="2000" b="1" dirty="0" smtClean="0">
                <a:solidFill>
                  <a:schemeClr val="bg1"/>
                </a:solidFill>
              </a:rPr>
              <a:t>To qualify</a:t>
            </a:r>
            <a:r>
              <a:rPr lang="en-GB" sz="2000" dirty="0" smtClean="0">
                <a:solidFill>
                  <a:schemeClr val="bg1"/>
                </a:solidFill>
              </a:rPr>
              <a:t>: Submit 6 competencies demonstrating experience levels 1 - 2. At least 1 competency from each of the 3 competency areas</a:t>
            </a:r>
          </a:p>
          <a:p>
            <a:endParaRPr lang="en-GB" sz="2000" dirty="0" smtClean="0"/>
          </a:p>
          <a:p>
            <a:endParaRPr lang="en-GB" sz="1800" dirty="0" smtClean="0"/>
          </a:p>
          <a:p>
            <a:endParaRPr lang="en-GB" sz="1000" dirty="0" smtClean="0"/>
          </a:p>
          <a:p>
            <a:endParaRPr lang="en-GB" sz="1800" dirty="0"/>
          </a:p>
        </p:txBody>
      </p:sp>
    </p:spTree>
    <p:extLst>
      <p:ext uri="{BB962C8B-B14F-4D97-AF65-F5344CB8AC3E}">
        <p14:creationId xmlns:p14="http://schemas.microsoft.com/office/powerpoint/2010/main" val="3981808908"/>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500"/>
                                  </p:stCondLst>
                                  <p:childTnLst>
                                    <p:set>
                                      <p:cBhvr>
                                        <p:cTn id="6" dur="1" fill="hold">
                                          <p:stCondLst>
                                            <p:cond delay="0"/>
                                          </p:stCondLst>
                                        </p:cTn>
                                        <p:tgtEl>
                                          <p:spTgt spid="14">
                                            <p:txEl>
                                              <p:pRg st="0" end="0"/>
                                            </p:txEl>
                                          </p:spTgt>
                                        </p:tgtEl>
                                        <p:attrNameLst>
                                          <p:attrName>style.visibility</p:attrName>
                                        </p:attrNameLst>
                                      </p:cBhvr>
                                      <p:to>
                                        <p:strVal val="visible"/>
                                      </p:to>
                                    </p:set>
                                    <p:animEffect transition="in" filter="wipe(left)">
                                      <p:cBhvr>
                                        <p:cTn id="7" dur="1500"/>
                                        <p:tgtEl>
                                          <p:spTgt spid="14">
                                            <p:txEl>
                                              <p:pRg st="0" end="0"/>
                                            </p:txEl>
                                          </p:spTgt>
                                        </p:tgtEl>
                                      </p:cBhvr>
                                    </p:animEffect>
                                  </p:childTnLst>
                                </p:cTn>
                              </p:par>
                            </p:childTnLst>
                          </p:cTn>
                        </p:par>
                        <p:par>
                          <p:cTn id="8" fill="hold">
                            <p:stCondLst>
                              <p:cond delay="2000"/>
                            </p:stCondLst>
                            <p:childTnLst>
                              <p:par>
                                <p:cTn id="9" presetID="22" presetClass="entr" presetSubtype="8" fill="hold" nodeType="afterEffect">
                                  <p:stCondLst>
                                    <p:cond delay="500"/>
                                  </p:stCondLst>
                                  <p:childTnLst>
                                    <p:set>
                                      <p:cBhvr>
                                        <p:cTn id="10" dur="1" fill="hold">
                                          <p:stCondLst>
                                            <p:cond delay="0"/>
                                          </p:stCondLst>
                                        </p:cTn>
                                        <p:tgtEl>
                                          <p:spTgt spid="14">
                                            <p:txEl>
                                              <p:pRg st="2" end="2"/>
                                            </p:txEl>
                                          </p:spTgt>
                                        </p:tgtEl>
                                        <p:attrNameLst>
                                          <p:attrName>style.visibility</p:attrName>
                                        </p:attrNameLst>
                                      </p:cBhvr>
                                      <p:to>
                                        <p:strVal val="visible"/>
                                      </p:to>
                                    </p:set>
                                    <p:animEffect transition="in" filter="wipe(left)">
                                      <p:cBhvr>
                                        <p:cTn id="11" dur="1500"/>
                                        <p:tgtEl>
                                          <p:spTgt spid="14">
                                            <p:txEl>
                                              <p:pRg st="2" end="2"/>
                                            </p:txEl>
                                          </p:spTgt>
                                        </p:tgtEl>
                                      </p:cBhvr>
                                    </p:animEffect>
                                  </p:childTnLst>
                                </p:cTn>
                              </p:par>
                            </p:childTnLst>
                          </p:cTn>
                        </p:par>
                        <p:par>
                          <p:cTn id="12" fill="hold">
                            <p:stCondLst>
                              <p:cond delay="4000"/>
                            </p:stCondLst>
                            <p:childTnLst>
                              <p:par>
                                <p:cTn id="13" presetID="22" presetClass="entr" presetSubtype="8" fill="hold" nodeType="afterEffect">
                                  <p:stCondLst>
                                    <p:cond delay="500"/>
                                  </p:stCondLst>
                                  <p:childTnLst>
                                    <p:set>
                                      <p:cBhvr>
                                        <p:cTn id="14" dur="1" fill="hold">
                                          <p:stCondLst>
                                            <p:cond delay="0"/>
                                          </p:stCondLst>
                                        </p:cTn>
                                        <p:tgtEl>
                                          <p:spTgt spid="14">
                                            <p:txEl>
                                              <p:pRg st="4" end="4"/>
                                            </p:txEl>
                                          </p:spTgt>
                                        </p:tgtEl>
                                        <p:attrNameLst>
                                          <p:attrName>style.visibility</p:attrName>
                                        </p:attrNameLst>
                                      </p:cBhvr>
                                      <p:to>
                                        <p:strVal val="visible"/>
                                      </p:to>
                                    </p:set>
                                    <p:animEffect transition="in" filter="wipe(left)">
                                      <p:cBhvr>
                                        <p:cTn id="15" dur="1500"/>
                                        <p:tgtEl>
                                          <p:spTgt spid="14">
                                            <p:txEl>
                                              <p:pRg st="4" end="4"/>
                                            </p:txEl>
                                          </p:spTgt>
                                        </p:tgtEl>
                                      </p:cBhvr>
                                    </p:animEffect>
                                  </p:childTnLst>
                                </p:cTn>
                              </p:par>
                            </p:childTnLst>
                          </p:cTn>
                        </p:par>
                        <p:par>
                          <p:cTn id="16" fill="hold">
                            <p:stCondLst>
                              <p:cond delay="6000"/>
                            </p:stCondLst>
                            <p:childTnLst>
                              <p:par>
                                <p:cTn id="17" presetID="22" presetClass="entr" presetSubtype="8" fill="hold" nodeType="afterEffect">
                                  <p:stCondLst>
                                    <p:cond delay="500"/>
                                  </p:stCondLst>
                                  <p:childTnLst>
                                    <p:set>
                                      <p:cBhvr>
                                        <p:cTn id="18" dur="1" fill="hold">
                                          <p:stCondLst>
                                            <p:cond delay="0"/>
                                          </p:stCondLst>
                                        </p:cTn>
                                        <p:tgtEl>
                                          <p:spTgt spid="14">
                                            <p:txEl>
                                              <p:pRg st="6" end="6"/>
                                            </p:txEl>
                                          </p:spTgt>
                                        </p:tgtEl>
                                        <p:attrNameLst>
                                          <p:attrName>style.visibility</p:attrName>
                                        </p:attrNameLst>
                                      </p:cBhvr>
                                      <p:to>
                                        <p:strVal val="visible"/>
                                      </p:to>
                                    </p:set>
                                    <p:animEffect transition="in" filter="wipe(left)">
                                      <p:cBhvr>
                                        <p:cTn id="19" dur="1500"/>
                                        <p:tgtEl>
                                          <p:spTgt spid="14">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36BAC6"/>
        </a:solidFill>
        <a:effectLst/>
      </p:bgPr>
    </p:bg>
    <p:spTree>
      <p:nvGrpSpPr>
        <p:cNvPr id="1" name=""/>
        <p:cNvGrpSpPr/>
        <p:nvPr/>
      </p:nvGrpSpPr>
      <p:grpSpPr>
        <a:xfrm>
          <a:off x="0" y="0"/>
          <a:ext cx="0" cy="0"/>
          <a:chOff x="0" y="0"/>
          <a:chExt cx="0" cy="0"/>
        </a:xfrm>
      </p:grpSpPr>
      <p:sp>
        <p:nvSpPr>
          <p:cNvPr id="10" name="Subtitle 4"/>
          <p:cNvSpPr txBox="1">
            <a:spLocks/>
          </p:cNvSpPr>
          <p:nvPr/>
        </p:nvSpPr>
        <p:spPr>
          <a:xfrm>
            <a:off x="1524000" y="3058811"/>
            <a:ext cx="9144000" cy="2668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smtClean="0"/>
          </a:p>
        </p:txBody>
      </p:sp>
      <p:sp>
        <p:nvSpPr>
          <p:cNvPr id="12" name="Subtitle 2"/>
          <p:cNvSpPr txBox="1">
            <a:spLocks/>
          </p:cNvSpPr>
          <p:nvPr/>
        </p:nvSpPr>
        <p:spPr>
          <a:xfrm>
            <a:off x="1524000" y="3204754"/>
            <a:ext cx="9144000" cy="24035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3200" dirty="0" smtClean="0">
              <a:solidFill>
                <a:schemeClr val="bg1"/>
              </a:solidFill>
            </a:endParaRPr>
          </a:p>
          <a:p>
            <a:endParaRPr lang="en-GB" dirty="0">
              <a:solidFill>
                <a:schemeClr val="bg1"/>
              </a:solidFill>
            </a:endParaRPr>
          </a:p>
        </p:txBody>
      </p:sp>
      <p:sp>
        <p:nvSpPr>
          <p:cNvPr id="5" name="Footer Placeholder 3"/>
          <p:cNvSpPr>
            <a:spLocks noGrp="1"/>
          </p:cNvSpPr>
          <p:nvPr>
            <p:ph type="ftr" sz="quarter" idx="11"/>
          </p:nvPr>
        </p:nvSpPr>
        <p:spPr>
          <a:xfrm>
            <a:off x="4038600" y="6356350"/>
            <a:ext cx="4114800" cy="365125"/>
          </a:xfrm>
        </p:spPr>
        <p:txBody>
          <a:bodyPr/>
          <a:lstStyle/>
          <a:p>
            <a:r>
              <a:rPr lang="en-GB" dirty="0">
                <a:solidFill>
                  <a:schemeClr val="bg1"/>
                </a:solidFill>
              </a:rPr>
              <a:t>a</a:t>
            </a:r>
            <a:r>
              <a:rPr lang="en-GB" dirty="0" smtClean="0">
                <a:solidFill>
                  <a:schemeClr val="bg1"/>
                </a:solidFill>
              </a:rPr>
              <a:t>rchives.org  @ARACPD</a:t>
            </a:r>
            <a:endParaRPr lang="en-GB" dirty="0">
              <a:solidFill>
                <a:schemeClr val="bg1"/>
              </a:solidFill>
            </a:endParaRPr>
          </a:p>
        </p:txBody>
      </p:sp>
      <p:sp>
        <p:nvSpPr>
          <p:cNvPr id="8" name="Content Placeholder 7"/>
          <p:cNvSpPr>
            <a:spLocks noGrp="1"/>
          </p:cNvSpPr>
          <p:nvPr>
            <p:ph idx="1"/>
          </p:nvPr>
        </p:nvSpPr>
        <p:spPr>
          <a:xfrm>
            <a:off x="1524000" y="1985554"/>
            <a:ext cx="8795657" cy="3741390"/>
          </a:xfrm>
        </p:spPr>
        <p:txBody>
          <a:bodyPr>
            <a:noAutofit/>
          </a:bodyPr>
          <a:lstStyle/>
          <a:p>
            <a:pPr marL="0" indent="0">
              <a:buNone/>
            </a:pPr>
            <a:r>
              <a:rPr lang="en-GB" sz="4900" dirty="0">
                <a:solidFill>
                  <a:schemeClr val="bg1"/>
                </a:solidFill>
              </a:rPr>
              <a:t>Registered (R</a:t>
            </a:r>
            <a:r>
              <a:rPr lang="en-US" sz="4900" dirty="0">
                <a:solidFill>
                  <a:schemeClr val="bg1"/>
                </a:solidFill>
              </a:rPr>
              <a:t>MARA)</a:t>
            </a:r>
          </a:p>
          <a:p>
            <a:endParaRPr lang="en-GB" sz="2000" dirty="0">
              <a:solidFill>
                <a:schemeClr val="bg1"/>
              </a:solidFill>
            </a:endParaRPr>
          </a:p>
          <a:p>
            <a:pPr marL="0" indent="0">
              <a:buNone/>
            </a:pPr>
            <a:r>
              <a:rPr lang="en-GB" sz="2000" dirty="0">
                <a:solidFill>
                  <a:schemeClr val="bg1"/>
                </a:solidFill>
              </a:rPr>
              <a:t>The established level of excellence for the profession</a:t>
            </a:r>
          </a:p>
          <a:p>
            <a:endParaRPr lang="en-GB" sz="1200" dirty="0">
              <a:solidFill>
                <a:schemeClr val="bg1"/>
              </a:solidFill>
            </a:endParaRPr>
          </a:p>
          <a:p>
            <a:pPr marL="0" indent="0">
              <a:buNone/>
            </a:pPr>
            <a:r>
              <a:rPr lang="en-GB" sz="2000" dirty="0">
                <a:solidFill>
                  <a:schemeClr val="bg1"/>
                </a:solidFill>
              </a:rPr>
              <a:t>We recommend candidates with an ARA accredited qualification gain a minimum of three years’ post-graduation work experience</a:t>
            </a:r>
          </a:p>
          <a:p>
            <a:pPr marL="0" indent="0">
              <a:buNone/>
            </a:pPr>
            <a:endParaRPr lang="en-GB" sz="2000" b="1" dirty="0" smtClean="0">
              <a:solidFill>
                <a:schemeClr val="bg1"/>
              </a:solidFill>
            </a:endParaRPr>
          </a:p>
          <a:p>
            <a:pPr marL="0" indent="0">
              <a:buNone/>
            </a:pPr>
            <a:r>
              <a:rPr lang="en-GB" sz="2000" b="1" dirty="0" smtClean="0">
                <a:solidFill>
                  <a:schemeClr val="bg1"/>
                </a:solidFill>
              </a:rPr>
              <a:t>To </a:t>
            </a:r>
            <a:r>
              <a:rPr lang="en-GB" sz="2000" b="1" dirty="0">
                <a:solidFill>
                  <a:schemeClr val="bg1"/>
                </a:solidFill>
              </a:rPr>
              <a:t>qualify</a:t>
            </a:r>
            <a:r>
              <a:rPr lang="en-GB" sz="2000" dirty="0">
                <a:solidFill>
                  <a:schemeClr val="bg1"/>
                </a:solidFill>
              </a:rPr>
              <a:t>: Submit 8 competencies demonstrating experience levels 2 - 3. At least 2 competencies from each of the 3 competency areas </a:t>
            </a:r>
          </a:p>
        </p:txBody>
      </p:sp>
    </p:spTree>
    <p:extLst>
      <p:ext uri="{BB962C8B-B14F-4D97-AF65-F5344CB8AC3E}">
        <p14:creationId xmlns:p14="http://schemas.microsoft.com/office/powerpoint/2010/main" val="2453430716"/>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25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wipe(left)">
                                      <p:cBhvr>
                                        <p:cTn id="7" dur="1250"/>
                                        <p:tgtEl>
                                          <p:spTgt spid="8">
                                            <p:txEl>
                                              <p:pRg st="0" end="0"/>
                                            </p:txEl>
                                          </p:spTgt>
                                        </p:tgtEl>
                                      </p:cBhvr>
                                    </p:animEffect>
                                  </p:childTnLst>
                                </p:cTn>
                              </p:par>
                            </p:childTnLst>
                          </p:cTn>
                        </p:par>
                        <p:par>
                          <p:cTn id="8" fill="hold">
                            <p:stCondLst>
                              <p:cond delay="1500"/>
                            </p:stCondLst>
                            <p:childTnLst>
                              <p:par>
                                <p:cTn id="9" presetID="22" presetClass="entr" presetSubtype="8" fill="hold" nodeType="afterEffect">
                                  <p:stCondLst>
                                    <p:cond delay="250"/>
                                  </p:stCondLst>
                                  <p:childTnLst>
                                    <p:set>
                                      <p:cBhvr>
                                        <p:cTn id="10" dur="1" fill="hold">
                                          <p:stCondLst>
                                            <p:cond delay="0"/>
                                          </p:stCondLst>
                                        </p:cTn>
                                        <p:tgtEl>
                                          <p:spTgt spid="8">
                                            <p:txEl>
                                              <p:pRg st="2" end="2"/>
                                            </p:txEl>
                                          </p:spTgt>
                                        </p:tgtEl>
                                        <p:attrNameLst>
                                          <p:attrName>style.visibility</p:attrName>
                                        </p:attrNameLst>
                                      </p:cBhvr>
                                      <p:to>
                                        <p:strVal val="visible"/>
                                      </p:to>
                                    </p:set>
                                    <p:animEffect transition="in" filter="wipe(left)">
                                      <p:cBhvr>
                                        <p:cTn id="11" dur="1250"/>
                                        <p:tgtEl>
                                          <p:spTgt spid="8">
                                            <p:txEl>
                                              <p:pRg st="2" end="2"/>
                                            </p:txEl>
                                          </p:spTgt>
                                        </p:tgtEl>
                                      </p:cBhvr>
                                    </p:animEffect>
                                  </p:childTnLst>
                                </p:cTn>
                              </p:par>
                            </p:childTnLst>
                          </p:cTn>
                        </p:par>
                        <p:par>
                          <p:cTn id="12" fill="hold">
                            <p:stCondLst>
                              <p:cond delay="3000"/>
                            </p:stCondLst>
                            <p:childTnLst>
                              <p:par>
                                <p:cTn id="13" presetID="22" presetClass="entr" presetSubtype="8" fill="hold" nodeType="afterEffect">
                                  <p:stCondLst>
                                    <p:cond delay="250"/>
                                  </p:stCondLst>
                                  <p:childTnLst>
                                    <p:set>
                                      <p:cBhvr>
                                        <p:cTn id="14" dur="1" fill="hold">
                                          <p:stCondLst>
                                            <p:cond delay="0"/>
                                          </p:stCondLst>
                                        </p:cTn>
                                        <p:tgtEl>
                                          <p:spTgt spid="8">
                                            <p:txEl>
                                              <p:pRg st="4" end="4"/>
                                            </p:txEl>
                                          </p:spTgt>
                                        </p:tgtEl>
                                        <p:attrNameLst>
                                          <p:attrName>style.visibility</p:attrName>
                                        </p:attrNameLst>
                                      </p:cBhvr>
                                      <p:to>
                                        <p:strVal val="visible"/>
                                      </p:to>
                                    </p:set>
                                    <p:animEffect transition="in" filter="wipe(left)">
                                      <p:cBhvr>
                                        <p:cTn id="15" dur="1250"/>
                                        <p:tgtEl>
                                          <p:spTgt spid="8">
                                            <p:txEl>
                                              <p:pRg st="4" end="4"/>
                                            </p:txEl>
                                          </p:spTgt>
                                        </p:tgtEl>
                                      </p:cBhvr>
                                    </p:animEffect>
                                  </p:childTnLst>
                                </p:cTn>
                              </p:par>
                            </p:childTnLst>
                          </p:cTn>
                        </p:par>
                        <p:par>
                          <p:cTn id="16" fill="hold">
                            <p:stCondLst>
                              <p:cond delay="4500"/>
                            </p:stCondLst>
                            <p:childTnLst>
                              <p:par>
                                <p:cTn id="17" presetID="22" presetClass="entr" presetSubtype="8" fill="hold" nodeType="afterEffect">
                                  <p:stCondLst>
                                    <p:cond delay="250"/>
                                  </p:stCondLst>
                                  <p:childTnLst>
                                    <p:set>
                                      <p:cBhvr>
                                        <p:cTn id="18" dur="1" fill="hold">
                                          <p:stCondLst>
                                            <p:cond delay="0"/>
                                          </p:stCondLst>
                                        </p:cTn>
                                        <p:tgtEl>
                                          <p:spTgt spid="8">
                                            <p:txEl>
                                              <p:pRg st="6" end="6"/>
                                            </p:txEl>
                                          </p:spTgt>
                                        </p:tgtEl>
                                        <p:attrNameLst>
                                          <p:attrName>style.visibility</p:attrName>
                                        </p:attrNameLst>
                                      </p:cBhvr>
                                      <p:to>
                                        <p:strVal val="visible"/>
                                      </p:to>
                                    </p:set>
                                    <p:animEffect transition="in" filter="wipe(left)">
                                      <p:cBhvr>
                                        <p:cTn id="19" dur="1250"/>
                                        <p:tgtEl>
                                          <p:spTgt spid="8">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36BAC6"/>
        </a:solidFill>
        <a:effectLst/>
      </p:bgPr>
    </p:bg>
    <p:spTree>
      <p:nvGrpSpPr>
        <p:cNvPr id="1" name=""/>
        <p:cNvGrpSpPr/>
        <p:nvPr/>
      </p:nvGrpSpPr>
      <p:grpSpPr>
        <a:xfrm>
          <a:off x="0" y="0"/>
          <a:ext cx="0" cy="0"/>
          <a:chOff x="0" y="0"/>
          <a:chExt cx="0" cy="0"/>
        </a:xfrm>
      </p:grpSpPr>
      <p:sp>
        <p:nvSpPr>
          <p:cNvPr id="10" name="Subtitle 4"/>
          <p:cNvSpPr txBox="1">
            <a:spLocks/>
          </p:cNvSpPr>
          <p:nvPr/>
        </p:nvSpPr>
        <p:spPr>
          <a:xfrm>
            <a:off x="1524000" y="3058811"/>
            <a:ext cx="9144000" cy="266813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dirty="0" smtClean="0"/>
          </a:p>
        </p:txBody>
      </p:sp>
      <p:sp>
        <p:nvSpPr>
          <p:cNvPr id="12" name="Subtitle 2"/>
          <p:cNvSpPr txBox="1">
            <a:spLocks/>
          </p:cNvSpPr>
          <p:nvPr/>
        </p:nvSpPr>
        <p:spPr>
          <a:xfrm>
            <a:off x="1524000" y="3204754"/>
            <a:ext cx="9144000" cy="2403566"/>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endParaRPr lang="en-GB" sz="3200" dirty="0" smtClean="0">
              <a:solidFill>
                <a:schemeClr val="bg1"/>
              </a:solidFill>
            </a:endParaRPr>
          </a:p>
          <a:p>
            <a:endParaRPr lang="en-GB" dirty="0">
              <a:solidFill>
                <a:schemeClr val="bg1"/>
              </a:solidFill>
            </a:endParaRPr>
          </a:p>
        </p:txBody>
      </p:sp>
      <p:sp>
        <p:nvSpPr>
          <p:cNvPr id="5" name="Footer Placeholder 3"/>
          <p:cNvSpPr>
            <a:spLocks noGrp="1"/>
          </p:cNvSpPr>
          <p:nvPr>
            <p:ph type="ftr" sz="quarter" idx="11"/>
          </p:nvPr>
        </p:nvSpPr>
        <p:spPr>
          <a:xfrm>
            <a:off x="4038600" y="6356350"/>
            <a:ext cx="4114800" cy="365125"/>
          </a:xfrm>
        </p:spPr>
        <p:txBody>
          <a:bodyPr/>
          <a:lstStyle/>
          <a:p>
            <a:r>
              <a:rPr lang="en-GB" dirty="0">
                <a:solidFill>
                  <a:schemeClr val="bg1"/>
                </a:solidFill>
              </a:rPr>
              <a:t>a</a:t>
            </a:r>
            <a:r>
              <a:rPr lang="en-GB" dirty="0" smtClean="0">
                <a:solidFill>
                  <a:schemeClr val="bg1"/>
                </a:solidFill>
              </a:rPr>
              <a:t>rchives.org  @ARACPD</a:t>
            </a:r>
            <a:endParaRPr lang="en-GB" dirty="0">
              <a:solidFill>
                <a:schemeClr val="bg1"/>
              </a:solidFill>
            </a:endParaRPr>
          </a:p>
        </p:txBody>
      </p:sp>
      <p:sp>
        <p:nvSpPr>
          <p:cNvPr id="7" name="Title 1"/>
          <p:cNvSpPr>
            <a:spLocks noGrp="1"/>
          </p:cNvSpPr>
          <p:nvPr>
            <p:ph type="title"/>
          </p:nvPr>
        </p:nvSpPr>
        <p:spPr>
          <a:xfrm>
            <a:off x="1612900" y="1325881"/>
            <a:ext cx="9740900" cy="1142999"/>
          </a:xfrm>
        </p:spPr>
        <p:txBody>
          <a:bodyPr>
            <a:normAutofit fontScale="90000"/>
          </a:bodyPr>
          <a:lstStyle/>
          <a:p>
            <a:r>
              <a:rPr lang="en-GB" sz="5400" dirty="0" smtClean="0"/>
              <a:t/>
            </a:r>
            <a:br>
              <a:rPr lang="en-GB" sz="5400" dirty="0" smtClean="0"/>
            </a:br>
            <a:r>
              <a:rPr lang="en-GB" sz="5400" b="1" dirty="0" smtClean="0">
                <a:solidFill>
                  <a:schemeClr val="bg1"/>
                </a:solidFill>
              </a:rPr>
              <a:t>Fellow (FARA)</a:t>
            </a:r>
            <a:r>
              <a:rPr lang="en-US" sz="6000" dirty="0" smtClean="0">
                <a:latin typeface="+mn-lt"/>
              </a:rPr>
              <a:t/>
            </a:r>
            <a:br>
              <a:rPr lang="en-US" sz="6000" dirty="0" smtClean="0">
                <a:latin typeface="+mn-lt"/>
              </a:rPr>
            </a:br>
            <a:endParaRPr lang="en-US" sz="3200" dirty="0">
              <a:latin typeface="+mn-lt"/>
            </a:endParaRPr>
          </a:p>
        </p:txBody>
      </p:sp>
      <p:sp>
        <p:nvSpPr>
          <p:cNvPr id="8" name="Content Placeholder 7"/>
          <p:cNvSpPr>
            <a:spLocks noGrp="1"/>
          </p:cNvSpPr>
          <p:nvPr>
            <p:ph idx="1"/>
          </p:nvPr>
        </p:nvSpPr>
        <p:spPr>
          <a:xfrm>
            <a:off x="1612900" y="2743200"/>
            <a:ext cx="8795657" cy="3276600"/>
          </a:xfrm>
        </p:spPr>
        <p:txBody>
          <a:bodyPr>
            <a:noAutofit/>
          </a:bodyPr>
          <a:lstStyle/>
          <a:p>
            <a:pPr marL="0" indent="0">
              <a:lnSpc>
                <a:spcPct val="110000"/>
              </a:lnSpc>
              <a:buNone/>
            </a:pPr>
            <a:r>
              <a:rPr lang="en-GB" sz="2000" dirty="0" smtClean="0">
                <a:solidFill>
                  <a:schemeClr val="bg1"/>
                </a:solidFill>
              </a:rPr>
              <a:t>The </a:t>
            </a:r>
            <a:r>
              <a:rPr lang="en-GB" sz="2000" dirty="0">
                <a:solidFill>
                  <a:schemeClr val="bg1"/>
                </a:solidFill>
              </a:rPr>
              <a:t>highest level of professional </a:t>
            </a:r>
            <a:r>
              <a:rPr lang="en-GB" sz="2000" dirty="0" smtClean="0">
                <a:solidFill>
                  <a:schemeClr val="bg1"/>
                </a:solidFill>
              </a:rPr>
              <a:t>recognition </a:t>
            </a:r>
          </a:p>
          <a:p>
            <a:pPr marL="0" indent="0">
              <a:lnSpc>
                <a:spcPct val="110000"/>
              </a:lnSpc>
              <a:buNone/>
            </a:pPr>
            <a:endParaRPr lang="en-GB" sz="1200" dirty="0">
              <a:solidFill>
                <a:schemeClr val="bg1"/>
              </a:solidFill>
            </a:endParaRPr>
          </a:p>
          <a:p>
            <a:pPr marL="0" indent="0">
              <a:buNone/>
            </a:pPr>
            <a:r>
              <a:rPr lang="en-GB" sz="2000" dirty="0">
                <a:solidFill>
                  <a:schemeClr val="bg1"/>
                </a:solidFill>
              </a:rPr>
              <a:t>We recommend candidates hold a minimum of nine years work experience following their qualification as a Registered Member of the ARA. They must have completed at least one CPD Review </a:t>
            </a:r>
            <a:r>
              <a:rPr lang="en-GB" sz="2000" dirty="0" smtClean="0">
                <a:solidFill>
                  <a:schemeClr val="bg1"/>
                </a:solidFill>
              </a:rPr>
              <a:t>cycle</a:t>
            </a:r>
          </a:p>
          <a:p>
            <a:pPr marL="0" indent="0">
              <a:buNone/>
            </a:pPr>
            <a:endParaRPr lang="en-GB" sz="1200" dirty="0">
              <a:solidFill>
                <a:schemeClr val="bg1"/>
              </a:solidFill>
            </a:endParaRPr>
          </a:p>
          <a:p>
            <a:pPr marL="0" indent="0">
              <a:buNone/>
            </a:pPr>
            <a:r>
              <a:rPr lang="en-GB" sz="2000" b="1" dirty="0" smtClean="0">
                <a:solidFill>
                  <a:schemeClr val="bg1"/>
                </a:solidFill>
              </a:rPr>
              <a:t>To qualify</a:t>
            </a:r>
            <a:r>
              <a:rPr lang="en-GB" sz="2000" dirty="0" smtClean="0">
                <a:solidFill>
                  <a:schemeClr val="bg1"/>
                </a:solidFill>
              </a:rPr>
              <a:t>: 6 competencies demonstrating experience levels 4-5, a </a:t>
            </a:r>
            <a:r>
              <a:rPr lang="en-GB" sz="2000" b="1" dirty="0" smtClean="0">
                <a:solidFill>
                  <a:schemeClr val="bg1"/>
                </a:solidFill>
              </a:rPr>
              <a:t>contribution to the profession statement </a:t>
            </a:r>
            <a:r>
              <a:rPr lang="en-GB" sz="2000" dirty="0" smtClean="0">
                <a:solidFill>
                  <a:schemeClr val="bg1"/>
                </a:solidFill>
              </a:rPr>
              <a:t>and a </a:t>
            </a:r>
            <a:r>
              <a:rPr lang="en-GB" sz="2000" b="1" dirty="0">
                <a:solidFill>
                  <a:schemeClr val="bg1"/>
                </a:solidFill>
              </a:rPr>
              <a:t>professional development statement</a:t>
            </a:r>
          </a:p>
        </p:txBody>
      </p:sp>
    </p:spTree>
    <p:extLst>
      <p:ext uri="{BB962C8B-B14F-4D97-AF65-F5344CB8AC3E}">
        <p14:creationId xmlns:p14="http://schemas.microsoft.com/office/powerpoint/2010/main" val="32590978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25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1250"/>
                                        <p:tgtEl>
                                          <p:spTgt spid="7"/>
                                        </p:tgtEl>
                                      </p:cBhvr>
                                    </p:animEffect>
                                  </p:childTnLst>
                                </p:cTn>
                              </p:par>
                            </p:childTnLst>
                          </p:cTn>
                        </p:par>
                        <p:par>
                          <p:cTn id="8" fill="hold">
                            <p:stCondLst>
                              <p:cond delay="1500"/>
                            </p:stCondLst>
                            <p:childTnLst>
                              <p:par>
                                <p:cTn id="9" presetID="22" presetClass="entr" presetSubtype="8" fill="hold" nodeType="afterEffect">
                                  <p:stCondLst>
                                    <p:cond delay="250"/>
                                  </p:stCondLst>
                                  <p:childTnLst>
                                    <p:set>
                                      <p:cBhvr>
                                        <p:cTn id="10" dur="1" fill="hold">
                                          <p:stCondLst>
                                            <p:cond delay="0"/>
                                          </p:stCondLst>
                                        </p:cTn>
                                        <p:tgtEl>
                                          <p:spTgt spid="8">
                                            <p:txEl>
                                              <p:pRg st="0" end="0"/>
                                            </p:txEl>
                                          </p:spTgt>
                                        </p:tgtEl>
                                        <p:attrNameLst>
                                          <p:attrName>style.visibility</p:attrName>
                                        </p:attrNameLst>
                                      </p:cBhvr>
                                      <p:to>
                                        <p:strVal val="visible"/>
                                      </p:to>
                                    </p:set>
                                    <p:animEffect transition="in" filter="wipe(left)">
                                      <p:cBhvr>
                                        <p:cTn id="11" dur="1250"/>
                                        <p:tgtEl>
                                          <p:spTgt spid="8">
                                            <p:txEl>
                                              <p:pRg st="0" end="0"/>
                                            </p:txEl>
                                          </p:spTgt>
                                        </p:tgtEl>
                                      </p:cBhvr>
                                    </p:animEffect>
                                  </p:childTnLst>
                                </p:cTn>
                              </p:par>
                            </p:childTnLst>
                          </p:cTn>
                        </p:par>
                        <p:par>
                          <p:cTn id="12" fill="hold">
                            <p:stCondLst>
                              <p:cond delay="3000"/>
                            </p:stCondLst>
                            <p:childTnLst>
                              <p:par>
                                <p:cTn id="13" presetID="22" presetClass="entr" presetSubtype="8" fill="hold" nodeType="afterEffect">
                                  <p:stCondLst>
                                    <p:cond delay="250"/>
                                  </p:stCondLst>
                                  <p:childTnLst>
                                    <p:set>
                                      <p:cBhvr>
                                        <p:cTn id="14" dur="1" fill="hold">
                                          <p:stCondLst>
                                            <p:cond delay="0"/>
                                          </p:stCondLst>
                                        </p:cTn>
                                        <p:tgtEl>
                                          <p:spTgt spid="8">
                                            <p:txEl>
                                              <p:pRg st="2" end="2"/>
                                            </p:txEl>
                                          </p:spTgt>
                                        </p:tgtEl>
                                        <p:attrNameLst>
                                          <p:attrName>style.visibility</p:attrName>
                                        </p:attrNameLst>
                                      </p:cBhvr>
                                      <p:to>
                                        <p:strVal val="visible"/>
                                      </p:to>
                                    </p:set>
                                    <p:animEffect transition="in" filter="wipe(left)">
                                      <p:cBhvr>
                                        <p:cTn id="15" dur="1250"/>
                                        <p:tgtEl>
                                          <p:spTgt spid="8">
                                            <p:txEl>
                                              <p:pRg st="2" end="2"/>
                                            </p:txEl>
                                          </p:spTgt>
                                        </p:tgtEl>
                                      </p:cBhvr>
                                    </p:animEffect>
                                  </p:childTnLst>
                                </p:cTn>
                              </p:par>
                            </p:childTnLst>
                          </p:cTn>
                        </p:par>
                        <p:par>
                          <p:cTn id="16" fill="hold">
                            <p:stCondLst>
                              <p:cond delay="4500"/>
                            </p:stCondLst>
                            <p:childTnLst>
                              <p:par>
                                <p:cTn id="17" presetID="22" presetClass="entr" presetSubtype="8" fill="hold" nodeType="afterEffect">
                                  <p:stCondLst>
                                    <p:cond delay="250"/>
                                  </p:stCondLst>
                                  <p:childTnLst>
                                    <p:set>
                                      <p:cBhvr>
                                        <p:cTn id="18" dur="1" fill="hold">
                                          <p:stCondLst>
                                            <p:cond delay="0"/>
                                          </p:stCondLst>
                                        </p:cTn>
                                        <p:tgtEl>
                                          <p:spTgt spid="8">
                                            <p:txEl>
                                              <p:pRg st="4" end="4"/>
                                            </p:txEl>
                                          </p:spTgt>
                                        </p:tgtEl>
                                        <p:attrNameLst>
                                          <p:attrName>style.visibility</p:attrName>
                                        </p:attrNameLst>
                                      </p:cBhvr>
                                      <p:to>
                                        <p:strVal val="visible"/>
                                      </p:to>
                                    </p:set>
                                    <p:animEffect transition="in" filter="wipe(left)">
                                      <p:cBhvr>
                                        <p:cTn id="19" dur="1250"/>
                                        <p:tgtEl>
                                          <p:spTgt spid="8">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235575"/>
            <a:ext cx="9144000" cy="854219"/>
          </a:xfrm>
        </p:spPr>
        <p:txBody>
          <a:bodyPr>
            <a:normAutofit/>
          </a:bodyPr>
          <a:lstStyle/>
          <a:p>
            <a:pPr algn="l"/>
            <a:r>
              <a:rPr lang="en-GB" sz="4900" dirty="0">
                <a:latin typeface="+mn-lt"/>
                <a:ea typeface="+mn-ea"/>
                <a:cs typeface="+mn-cs"/>
              </a:rPr>
              <a:t>CPD Review</a:t>
            </a:r>
          </a:p>
        </p:txBody>
      </p:sp>
      <p:sp>
        <p:nvSpPr>
          <p:cNvPr id="4" name="Subtitle 2"/>
          <p:cNvSpPr txBox="1">
            <a:spLocks/>
          </p:cNvSpPr>
          <p:nvPr/>
        </p:nvSpPr>
        <p:spPr>
          <a:xfrm>
            <a:off x="1524000" y="2628071"/>
            <a:ext cx="9144000" cy="3002524"/>
          </a:xfrm>
          <a:prstGeom prst="rect">
            <a:avLst/>
          </a:prstGeom>
        </p:spPr>
        <p:txBody>
          <a:bodyPr vert="horz" lIns="91440" tIns="45720" rIns="91440" bIns="45720" rtlCol="0">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r>
              <a:rPr lang="en-GB" sz="2200" dirty="0" smtClean="0"/>
              <a:t>Foundation, Registered and Fellow members undertake a CPD review every 5 years</a:t>
            </a:r>
          </a:p>
          <a:p>
            <a:pPr algn="l"/>
            <a:endParaRPr lang="en-GB" sz="2200" dirty="0" smtClean="0"/>
          </a:p>
          <a:p>
            <a:pPr algn="l"/>
            <a:r>
              <a:rPr lang="en-GB" sz="2200" dirty="0" smtClean="0"/>
              <a:t>Members identify four development objectives, explain how they met the objectives, and reflect on the outcome</a:t>
            </a:r>
          </a:p>
          <a:p>
            <a:pPr algn="l"/>
            <a:endParaRPr lang="en-GB" sz="2200" dirty="0" smtClean="0"/>
          </a:p>
          <a:p>
            <a:pPr algn="l"/>
            <a:r>
              <a:rPr lang="en-GB" sz="2200" dirty="0" smtClean="0"/>
              <a:t>The Review ensures that Foundation and Registered Members, and Fellows of the ARA, continue their professional development</a:t>
            </a:r>
          </a:p>
          <a:p>
            <a:pPr algn="l"/>
            <a:endParaRPr lang="en-GB" sz="1200" dirty="0" smtClean="0"/>
          </a:p>
          <a:p>
            <a:pPr algn="l"/>
            <a:endParaRPr lang="en-GB" dirty="0"/>
          </a:p>
        </p:txBody>
      </p:sp>
    </p:spTree>
    <p:extLst>
      <p:ext uri="{BB962C8B-B14F-4D97-AF65-F5344CB8AC3E}">
        <p14:creationId xmlns:p14="http://schemas.microsoft.com/office/powerpoint/2010/main" val="2186616556"/>
      </p:ext>
    </p:extLst>
  </p:cSld>
  <p:clrMapOvr>
    <a:masterClrMapping/>
  </p:clrMapOvr>
  <mc:AlternateContent xmlns:mc="http://schemas.openxmlformats.org/markup-compatibility/2006" xmlns:p14="http://schemas.microsoft.com/office/powerpoint/2010/main">
    <mc:Choice Requires="p14">
      <p:transition spd="slow" p14:dur="1500">
        <p:wipe dir="r"/>
      </p:transition>
    </mc:Choice>
    <mc:Fallback xmlns="">
      <p:transition spd="slow">
        <p:wipe dir="r"/>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par>
                          <p:cTn id="8" fill="hold">
                            <p:stCondLst>
                              <p:cond delay="1500"/>
                            </p:stCondLst>
                            <p:childTnLst>
                              <p:par>
                                <p:cTn id="9" presetID="22" presetClass="entr" presetSubtype="8" fill="hold" nodeType="afterEffect">
                                  <p:stCondLst>
                                    <p:cond delay="500"/>
                                  </p:stCondLst>
                                  <p:childTnLst>
                                    <p:set>
                                      <p:cBhvr>
                                        <p:cTn id="10" dur="1" fill="hold">
                                          <p:stCondLst>
                                            <p:cond delay="0"/>
                                          </p:stCondLst>
                                        </p:cTn>
                                        <p:tgtEl>
                                          <p:spTgt spid="4">
                                            <p:txEl>
                                              <p:pRg st="0" end="0"/>
                                            </p:txEl>
                                          </p:spTgt>
                                        </p:tgtEl>
                                        <p:attrNameLst>
                                          <p:attrName>style.visibility</p:attrName>
                                        </p:attrNameLst>
                                      </p:cBhvr>
                                      <p:to>
                                        <p:strVal val="visible"/>
                                      </p:to>
                                    </p:set>
                                    <p:animEffect transition="in" filter="wipe(left)">
                                      <p:cBhvr>
                                        <p:cTn id="11" dur="1000"/>
                                        <p:tgtEl>
                                          <p:spTgt spid="4">
                                            <p:txEl>
                                              <p:pRg st="0" end="0"/>
                                            </p:txEl>
                                          </p:spTgt>
                                        </p:tgtEl>
                                      </p:cBhvr>
                                    </p:animEffect>
                                  </p:childTnLst>
                                </p:cTn>
                              </p:par>
                            </p:childTnLst>
                          </p:cTn>
                        </p:par>
                        <p:par>
                          <p:cTn id="12" fill="hold">
                            <p:stCondLst>
                              <p:cond delay="3000"/>
                            </p:stCondLst>
                            <p:childTnLst>
                              <p:par>
                                <p:cTn id="13" presetID="22" presetClass="entr" presetSubtype="8" fill="hold" nodeType="afterEffect">
                                  <p:stCondLst>
                                    <p:cond delay="500"/>
                                  </p:stCondLst>
                                  <p:childTnLst>
                                    <p:set>
                                      <p:cBhvr>
                                        <p:cTn id="14" dur="1" fill="hold">
                                          <p:stCondLst>
                                            <p:cond delay="0"/>
                                          </p:stCondLst>
                                        </p:cTn>
                                        <p:tgtEl>
                                          <p:spTgt spid="4">
                                            <p:txEl>
                                              <p:pRg st="2" end="2"/>
                                            </p:txEl>
                                          </p:spTgt>
                                        </p:tgtEl>
                                        <p:attrNameLst>
                                          <p:attrName>style.visibility</p:attrName>
                                        </p:attrNameLst>
                                      </p:cBhvr>
                                      <p:to>
                                        <p:strVal val="visible"/>
                                      </p:to>
                                    </p:set>
                                    <p:animEffect transition="in" filter="wipe(left)">
                                      <p:cBhvr>
                                        <p:cTn id="15" dur="1000"/>
                                        <p:tgtEl>
                                          <p:spTgt spid="4">
                                            <p:txEl>
                                              <p:pRg st="2" end="2"/>
                                            </p:txEl>
                                          </p:spTgt>
                                        </p:tgtEl>
                                      </p:cBhvr>
                                    </p:animEffect>
                                  </p:childTnLst>
                                </p:cTn>
                              </p:par>
                            </p:childTnLst>
                          </p:cTn>
                        </p:par>
                        <p:par>
                          <p:cTn id="16" fill="hold">
                            <p:stCondLst>
                              <p:cond delay="4500"/>
                            </p:stCondLst>
                            <p:childTnLst>
                              <p:par>
                                <p:cTn id="17" presetID="22" presetClass="entr" presetSubtype="8" fill="hold" nodeType="afterEffect">
                                  <p:stCondLst>
                                    <p:cond delay="500"/>
                                  </p:stCondLst>
                                  <p:childTnLst>
                                    <p:set>
                                      <p:cBhvr>
                                        <p:cTn id="18" dur="1" fill="hold">
                                          <p:stCondLst>
                                            <p:cond delay="0"/>
                                          </p:stCondLst>
                                        </p:cTn>
                                        <p:tgtEl>
                                          <p:spTgt spid="4">
                                            <p:txEl>
                                              <p:pRg st="4" end="4"/>
                                            </p:txEl>
                                          </p:spTgt>
                                        </p:tgtEl>
                                        <p:attrNameLst>
                                          <p:attrName>style.visibility</p:attrName>
                                        </p:attrNameLst>
                                      </p:cBhvr>
                                      <p:to>
                                        <p:strVal val="visible"/>
                                      </p:to>
                                    </p:set>
                                    <p:animEffect transition="in" filter="wipe(left)">
                                      <p:cBhvr>
                                        <p:cTn id="19" dur="10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oup 31"/>
          <p:cNvGrpSpPr/>
          <p:nvPr/>
        </p:nvGrpSpPr>
        <p:grpSpPr>
          <a:xfrm>
            <a:off x="9408081" y="2020037"/>
            <a:ext cx="1899705" cy="3498520"/>
            <a:chOff x="8883711" y="1031796"/>
            <a:chExt cx="1611412" cy="2225959"/>
          </a:xfrm>
          <a:solidFill>
            <a:schemeClr val="accent1"/>
          </a:solidFill>
        </p:grpSpPr>
        <p:sp>
          <p:nvSpPr>
            <p:cNvPr id="20" name="Rectangle 19"/>
            <p:cNvSpPr/>
            <p:nvPr/>
          </p:nvSpPr>
          <p:spPr>
            <a:xfrm>
              <a:off x="8883711" y="1031796"/>
              <a:ext cx="1611412" cy="2211711"/>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endParaRPr lang="en-GB" sz="2400" dirty="0">
                <a:solidFill>
                  <a:schemeClr val="tx1"/>
                </a:solidFill>
              </a:endParaRPr>
            </a:p>
          </p:txBody>
        </p:sp>
        <p:sp>
          <p:nvSpPr>
            <p:cNvPr id="21" name="Rectangle 20"/>
            <p:cNvSpPr/>
            <p:nvPr/>
          </p:nvSpPr>
          <p:spPr>
            <a:xfrm>
              <a:off x="8945612" y="1046045"/>
              <a:ext cx="1549511" cy="2211710"/>
            </a:xfrm>
            <a:prstGeom prst="rect">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192000" bIns="48000" rtlCol="0" anchor="ctr"/>
            <a:lstStyle/>
            <a:p>
              <a:pPr algn="ctr">
                <a:spcBef>
                  <a:spcPts val="533"/>
                </a:spcBef>
                <a:spcAft>
                  <a:spcPts val="533"/>
                </a:spcAft>
              </a:pPr>
              <a:r>
                <a:rPr lang="en-GB" sz="2000" b="1" dirty="0">
                  <a:solidFill>
                    <a:schemeClr val="tx1"/>
                  </a:solidFill>
                </a:rPr>
                <a:t>Maintain </a:t>
              </a:r>
              <a:r>
                <a:rPr lang="en-GB" sz="2000" b="1" dirty="0" smtClean="0">
                  <a:solidFill>
                    <a:schemeClr val="tx1"/>
                  </a:solidFill>
                </a:rPr>
                <a:t>your professional status</a:t>
              </a:r>
              <a:endParaRPr lang="en-GB" sz="2000" b="1" dirty="0">
                <a:solidFill>
                  <a:schemeClr val="tx1"/>
                </a:solidFill>
              </a:endParaRPr>
            </a:p>
            <a:p>
              <a:pPr algn="ctr">
                <a:spcBef>
                  <a:spcPts val="533"/>
                </a:spcBef>
                <a:spcAft>
                  <a:spcPts val="533"/>
                </a:spcAft>
              </a:pPr>
              <a:r>
                <a:rPr lang="en-GB" sz="2000" dirty="0" smtClean="0">
                  <a:solidFill>
                    <a:schemeClr val="tx1"/>
                  </a:solidFill>
                </a:rPr>
                <a:t>CPD Review,  events, information </a:t>
              </a:r>
              <a:r>
                <a:rPr lang="en-GB" sz="2000" dirty="0">
                  <a:solidFill>
                    <a:schemeClr val="tx1"/>
                  </a:solidFill>
                </a:rPr>
                <a:t>&amp; career support</a:t>
              </a:r>
            </a:p>
            <a:p>
              <a:pPr>
                <a:spcBef>
                  <a:spcPts val="533"/>
                </a:spcBef>
                <a:spcAft>
                  <a:spcPts val="533"/>
                </a:spcAft>
              </a:pPr>
              <a:endParaRPr lang="en-GB" sz="2400" dirty="0">
                <a:solidFill>
                  <a:schemeClr val="tx1"/>
                </a:solidFill>
              </a:endParaRPr>
            </a:p>
          </p:txBody>
        </p:sp>
      </p:grpSp>
      <p:sp>
        <p:nvSpPr>
          <p:cNvPr id="57" name="Content Placeholder 56"/>
          <p:cNvSpPr>
            <a:spLocks noGrp="1"/>
          </p:cNvSpPr>
          <p:nvPr>
            <p:ph sz="quarter" idx="12"/>
          </p:nvPr>
        </p:nvSpPr>
        <p:spPr>
          <a:xfrm>
            <a:off x="440695" y="6858001"/>
            <a:ext cx="11022584" cy="1119732"/>
          </a:xfrm>
        </p:spPr>
        <p:txBody>
          <a:bodyPr/>
          <a:lstStyle/>
          <a:p>
            <a:endParaRPr lang="en-GB" dirty="0"/>
          </a:p>
        </p:txBody>
      </p:sp>
      <p:sp>
        <p:nvSpPr>
          <p:cNvPr id="18" name="Footer Placeholder 3"/>
          <p:cNvSpPr txBox="1">
            <a:spLocks/>
          </p:cNvSpPr>
          <p:nvPr/>
        </p:nvSpPr>
        <p:spPr>
          <a:xfrm>
            <a:off x="4038600" y="6356350"/>
            <a:ext cx="4114800" cy="313391"/>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200" dirty="0">
                <a:solidFill>
                  <a:schemeClr val="tx1">
                    <a:tint val="75000"/>
                  </a:schemeClr>
                </a:solidFill>
              </a:rPr>
              <a:t>archives.org  @ARACPD</a:t>
            </a:r>
          </a:p>
        </p:txBody>
      </p:sp>
      <p:sp>
        <p:nvSpPr>
          <p:cNvPr id="27" name="Pentagon 26"/>
          <p:cNvSpPr/>
          <p:nvPr/>
        </p:nvSpPr>
        <p:spPr>
          <a:xfrm>
            <a:off x="7668897" y="2029355"/>
            <a:ext cx="1824151" cy="3492000"/>
          </a:xfrm>
          <a:prstGeom prst="homePlate">
            <a:avLst>
              <a:gd name="adj" fmla="val 11174"/>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r>
              <a:rPr lang="en-GB" sz="2000" b="1" dirty="0" smtClean="0">
                <a:solidFill>
                  <a:schemeClr val="tx1"/>
                </a:solidFill>
              </a:rPr>
              <a:t>Apply</a:t>
            </a:r>
            <a:endParaRPr lang="en-GB" sz="2000" b="1" dirty="0">
              <a:solidFill>
                <a:schemeClr val="tx1"/>
              </a:solidFill>
            </a:endParaRPr>
          </a:p>
          <a:p>
            <a:pPr>
              <a:spcBef>
                <a:spcPts val="533"/>
              </a:spcBef>
              <a:spcAft>
                <a:spcPts val="533"/>
              </a:spcAft>
            </a:pPr>
            <a:endParaRPr lang="en-GB" sz="1200" dirty="0" smtClean="0">
              <a:solidFill>
                <a:schemeClr val="tx1"/>
              </a:solidFill>
            </a:endParaRPr>
          </a:p>
          <a:p>
            <a:pPr>
              <a:spcBef>
                <a:spcPts val="533"/>
              </a:spcBef>
              <a:spcAft>
                <a:spcPts val="533"/>
              </a:spcAft>
            </a:pPr>
            <a:r>
              <a:rPr lang="en-GB" dirty="0" smtClean="0">
                <a:solidFill>
                  <a:schemeClr val="tx1"/>
                </a:solidFill>
              </a:rPr>
              <a:t>Submit </a:t>
            </a:r>
            <a:r>
              <a:rPr lang="en-GB" dirty="0">
                <a:solidFill>
                  <a:schemeClr val="tx1"/>
                </a:solidFill>
              </a:rPr>
              <a:t>your application online for </a:t>
            </a:r>
            <a:r>
              <a:rPr lang="en-GB" dirty="0" smtClean="0">
                <a:solidFill>
                  <a:schemeClr val="tx1"/>
                </a:solidFill>
              </a:rPr>
              <a:t>assessment</a:t>
            </a:r>
            <a:r>
              <a:rPr lang="en-GB" sz="2400" dirty="0" smtClean="0">
                <a:solidFill>
                  <a:schemeClr val="accent2"/>
                </a:solidFill>
              </a:rPr>
              <a:t>	</a:t>
            </a:r>
            <a:endParaRPr lang="en-GB" sz="2400" dirty="0">
              <a:solidFill>
                <a:schemeClr val="accent2"/>
              </a:solidFill>
            </a:endParaRPr>
          </a:p>
        </p:txBody>
      </p:sp>
      <p:grpSp>
        <p:nvGrpSpPr>
          <p:cNvPr id="3" name="Group 34"/>
          <p:cNvGrpSpPr/>
          <p:nvPr/>
        </p:nvGrpSpPr>
        <p:grpSpPr>
          <a:xfrm>
            <a:off x="5916635" y="2025502"/>
            <a:ext cx="1819823" cy="3492000"/>
            <a:chOff x="8883709" y="1203597"/>
            <a:chExt cx="1611415" cy="2216603"/>
          </a:xfrm>
          <a:solidFill>
            <a:schemeClr val="accent2"/>
          </a:solidFill>
        </p:grpSpPr>
        <p:sp>
          <p:nvSpPr>
            <p:cNvPr id="71" name="Pentagon 70"/>
            <p:cNvSpPr/>
            <p:nvPr/>
          </p:nvSpPr>
          <p:spPr>
            <a:xfrm>
              <a:off x="8883712" y="1203598"/>
              <a:ext cx="1611412" cy="2211711"/>
            </a:xfrm>
            <a:prstGeom prst="homePlate">
              <a:avLst>
                <a:gd name="adj" fmla="val 11174"/>
              </a:avLst>
            </a:pr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endParaRPr lang="en-GB" sz="2400" dirty="0">
                <a:solidFill>
                  <a:schemeClr val="tx1"/>
                </a:solidFill>
              </a:endParaRPr>
            </a:p>
          </p:txBody>
        </p:sp>
        <p:sp>
          <p:nvSpPr>
            <p:cNvPr id="72" name="Pentagon 71"/>
            <p:cNvSpPr/>
            <p:nvPr/>
          </p:nvSpPr>
          <p:spPr>
            <a:xfrm>
              <a:off x="8883709" y="1203597"/>
              <a:ext cx="1600796" cy="2216603"/>
            </a:xfrm>
            <a:prstGeom prst="homePlate">
              <a:avLst>
                <a:gd name="adj" fmla="val 11174"/>
              </a:avLst>
            </a:prstGeom>
            <a:solidFill>
              <a:schemeClr val="accent2">
                <a:lumMod val="20000"/>
                <a:lumOff val="80000"/>
                <a:alpha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r>
                <a:rPr lang="en-GB" sz="2000" b="1" dirty="0" smtClean="0">
                  <a:solidFill>
                    <a:schemeClr val="tx1"/>
                  </a:solidFill>
                </a:rPr>
                <a:t>Prepare your application</a:t>
              </a:r>
              <a:endParaRPr lang="en-GB" sz="2000" b="1" dirty="0">
                <a:solidFill>
                  <a:schemeClr val="tx1"/>
                </a:solidFill>
              </a:endParaRPr>
            </a:p>
            <a:p>
              <a:pPr>
                <a:spcBef>
                  <a:spcPts val="533"/>
                </a:spcBef>
                <a:spcAft>
                  <a:spcPts val="533"/>
                </a:spcAft>
              </a:pPr>
              <a:r>
                <a:rPr lang="en-GB" dirty="0">
                  <a:solidFill>
                    <a:schemeClr val="tx1"/>
                  </a:solidFill>
                </a:rPr>
                <a:t>Develop the competency forms in your application to the required </a:t>
              </a:r>
              <a:r>
                <a:rPr lang="en-GB" dirty="0" smtClean="0">
                  <a:solidFill>
                    <a:schemeClr val="tx1"/>
                  </a:solidFill>
                </a:rPr>
                <a:t>level</a:t>
              </a:r>
              <a:endParaRPr lang="en-GB" sz="2400" dirty="0">
                <a:solidFill>
                  <a:schemeClr val="tx1"/>
                </a:solidFill>
              </a:endParaRPr>
            </a:p>
          </p:txBody>
        </p:sp>
      </p:grpSp>
      <p:grpSp>
        <p:nvGrpSpPr>
          <p:cNvPr id="4" name="Group 37"/>
          <p:cNvGrpSpPr/>
          <p:nvPr/>
        </p:nvGrpSpPr>
        <p:grpSpPr>
          <a:xfrm>
            <a:off x="4189632" y="2025043"/>
            <a:ext cx="1764000" cy="3492459"/>
            <a:chOff x="8883712" y="1203598"/>
            <a:chExt cx="1611412" cy="2211711"/>
          </a:xfrm>
          <a:solidFill>
            <a:schemeClr val="bg2"/>
          </a:solidFill>
        </p:grpSpPr>
        <p:sp>
          <p:nvSpPr>
            <p:cNvPr id="74" name="Pentagon 73"/>
            <p:cNvSpPr/>
            <p:nvPr/>
          </p:nvSpPr>
          <p:spPr>
            <a:xfrm>
              <a:off x="8883712" y="1203598"/>
              <a:ext cx="1611412" cy="2211711"/>
            </a:xfrm>
            <a:prstGeom prst="homePlate">
              <a:avLst>
                <a:gd name="adj" fmla="val 1117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endParaRPr lang="en-GB" sz="2400" dirty="0">
                <a:solidFill>
                  <a:schemeClr val="accent2"/>
                </a:solidFill>
              </a:endParaRPr>
            </a:p>
          </p:txBody>
        </p:sp>
        <p:sp>
          <p:nvSpPr>
            <p:cNvPr id="75" name="Pentagon 74"/>
            <p:cNvSpPr/>
            <p:nvPr/>
          </p:nvSpPr>
          <p:spPr>
            <a:xfrm>
              <a:off x="8883712" y="1203598"/>
              <a:ext cx="1610976" cy="2211711"/>
            </a:xfrm>
            <a:prstGeom prst="homePlate">
              <a:avLst>
                <a:gd name="adj" fmla="val 11174"/>
              </a:avLst>
            </a:prstGeom>
            <a:solidFill>
              <a:schemeClr val="accent4">
                <a:lumMod val="20000"/>
                <a:lumOff val="80000"/>
                <a:alpha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r>
                <a:rPr lang="en-GB" sz="2000" b="1" dirty="0" smtClean="0">
                  <a:solidFill>
                    <a:schemeClr val="tx1"/>
                  </a:solidFill>
                </a:rPr>
                <a:t>Enrol </a:t>
              </a:r>
              <a:r>
                <a:rPr lang="en-GB" sz="2000" b="1" dirty="0">
                  <a:solidFill>
                    <a:schemeClr val="tx1"/>
                  </a:solidFill>
                </a:rPr>
                <a:t>on the programme</a:t>
              </a:r>
            </a:p>
            <a:p>
              <a:pPr>
                <a:spcBef>
                  <a:spcPts val="533"/>
                </a:spcBef>
                <a:spcAft>
                  <a:spcPts val="533"/>
                </a:spcAft>
              </a:pPr>
              <a:r>
                <a:rPr lang="en-GB" dirty="0">
                  <a:solidFill>
                    <a:schemeClr val="tx1"/>
                  </a:solidFill>
                </a:rPr>
                <a:t>Enrol online and </a:t>
              </a:r>
              <a:r>
                <a:rPr lang="en-GB" dirty="0" smtClean="0">
                  <a:solidFill>
                    <a:schemeClr val="tx1"/>
                  </a:solidFill>
                </a:rPr>
                <a:t>work with your mentor</a:t>
              </a:r>
              <a:endParaRPr lang="en-GB" dirty="0">
                <a:solidFill>
                  <a:schemeClr val="tx1"/>
                </a:solidFill>
              </a:endParaRPr>
            </a:p>
          </p:txBody>
        </p:sp>
      </p:grpSp>
      <p:grpSp>
        <p:nvGrpSpPr>
          <p:cNvPr id="5" name="Group 40"/>
          <p:cNvGrpSpPr/>
          <p:nvPr/>
        </p:nvGrpSpPr>
        <p:grpSpPr>
          <a:xfrm>
            <a:off x="2436892" y="2027575"/>
            <a:ext cx="1831561" cy="3492460"/>
            <a:chOff x="8883712" y="1203598"/>
            <a:chExt cx="1673129" cy="2211711"/>
          </a:xfrm>
          <a:solidFill>
            <a:schemeClr val="accent4">
              <a:lumMod val="40000"/>
              <a:lumOff val="60000"/>
              <a:alpha val="85098"/>
            </a:schemeClr>
          </a:solidFill>
        </p:grpSpPr>
        <p:sp>
          <p:nvSpPr>
            <p:cNvPr id="77" name="Pentagon 76"/>
            <p:cNvSpPr/>
            <p:nvPr/>
          </p:nvSpPr>
          <p:spPr>
            <a:xfrm>
              <a:off x="8883712" y="1203598"/>
              <a:ext cx="1611412" cy="2211711"/>
            </a:xfrm>
            <a:prstGeom prst="homePlate">
              <a:avLst>
                <a:gd name="adj" fmla="val 11174"/>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endParaRPr lang="en-GB" sz="2400" dirty="0">
                <a:solidFill>
                  <a:schemeClr val="accent2"/>
                </a:solidFill>
              </a:endParaRPr>
            </a:p>
          </p:txBody>
        </p:sp>
        <p:sp>
          <p:nvSpPr>
            <p:cNvPr id="78" name="Pentagon 77"/>
            <p:cNvSpPr/>
            <p:nvPr/>
          </p:nvSpPr>
          <p:spPr>
            <a:xfrm>
              <a:off x="8945429" y="1203598"/>
              <a:ext cx="1611412" cy="2211711"/>
            </a:xfrm>
            <a:prstGeom prst="homePlate">
              <a:avLst>
                <a:gd name="adj" fmla="val 122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r>
                <a:rPr lang="en-GB" sz="1900" b="1" dirty="0" smtClean="0">
                  <a:solidFill>
                    <a:schemeClr val="tx1"/>
                  </a:solidFill>
                </a:rPr>
                <a:t>Find </a:t>
              </a:r>
              <a:r>
                <a:rPr lang="en-GB" sz="1900" b="1" dirty="0">
                  <a:solidFill>
                    <a:schemeClr val="tx1"/>
                  </a:solidFill>
                </a:rPr>
                <a:t>a </a:t>
              </a:r>
              <a:br>
                <a:rPr lang="en-GB" sz="1900" b="1" dirty="0">
                  <a:solidFill>
                    <a:schemeClr val="tx1"/>
                  </a:solidFill>
                </a:rPr>
              </a:br>
              <a:r>
                <a:rPr lang="en-GB" sz="1900" b="1" dirty="0">
                  <a:solidFill>
                    <a:schemeClr val="tx1"/>
                  </a:solidFill>
                </a:rPr>
                <a:t>mentor</a:t>
              </a:r>
            </a:p>
            <a:p>
              <a:pPr>
                <a:spcBef>
                  <a:spcPts val="533"/>
                </a:spcBef>
                <a:spcAft>
                  <a:spcPts val="533"/>
                </a:spcAft>
              </a:pPr>
              <a:r>
                <a:rPr lang="en-GB" dirty="0">
                  <a:solidFill>
                    <a:schemeClr val="tx1"/>
                  </a:solidFill>
                </a:rPr>
                <a:t>Someone with experience &amp; knowledge to give direction to your </a:t>
              </a:r>
              <a:r>
                <a:rPr lang="en-GB" dirty="0" smtClean="0">
                  <a:solidFill>
                    <a:schemeClr val="tx1"/>
                  </a:solidFill>
                </a:rPr>
                <a:t>learning</a:t>
              </a:r>
              <a:endParaRPr lang="en-GB" dirty="0">
                <a:solidFill>
                  <a:schemeClr val="tx1"/>
                </a:solidFill>
              </a:endParaRPr>
            </a:p>
          </p:txBody>
        </p:sp>
      </p:grpSp>
      <p:sp>
        <p:nvSpPr>
          <p:cNvPr id="79" name="Pentagon 78"/>
          <p:cNvSpPr/>
          <p:nvPr/>
        </p:nvSpPr>
        <p:spPr>
          <a:xfrm>
            <a:off x="751713" y="2020037"/>
            <a:ext cx="1764000" cy="3502218"/>
          </a:xfrm>
          <a:prstGeom prst="homePlate">
            <a:avLst>
              <a:gd name="adj" fmla="val 11174"/>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92000" tIns="192000" rIns="48000" bIns="48000" rtlCol="0" anchor="t"/>
          <a:lstStyle/>
          <a:p>
            <a:pPr>
              <a:spcBef>
                <a:spcPts val="533"/>
              </a:spcBef>
              <a:spcAft>
                <a:spcPts val="533"/>
              </a:spcAft>
            </a:pPr>
            <a:r>
              <a:rPr lang="en-GB" sz="1900" b="1" dirty="0" smtClean="0">
                <a:solidFill>
                  <a:schemeClr val="tx1"/>
                </a:solidFill>
              </a:rPr>
              <a:t>Self </a:t>
            </a:r>
            <a:r>
              <a:rPr lang="en-GB" sz="1900" b="1" dirty="0">
                <a:solidFill>
                  <a:schemeClr val="tx1"/>
                </a:solidFill>
              </a:rPr>
              <a:t/>
            </a:r>
            <a:br>
              <a:rPr lang="en-GB" sz="1900" b="1" dirty="0">
                <a:solidFill>
                  <a:schemeClr val="tx1"/>
                </a:solidFill>
              </a:rPr>
            </a:br>
            <a:r>
              <a:rPr lang="en-GB" sz="1900" b="1" dirty="0" smtClean="0">
                <a:solidFill>
                  <a:schemeClr val="tx1"/>
                </a:solidFill>
              </a:rPr>
              <a:t>Assessment </a:t>
            </a:r>
          </a:p>
          <a:p>
            <a:pPr>
              <a:spcBef>
                <a:spcPts val="533"/>
              </a:spcBef>
              <a:spcAft>
                <a:spcPts val="533"/>
              </a:spcAft>
            </a:pPr>
            <a:r>
              <a:rPr lang="en-GB" sz="1900" dirty="0">
                <a:solidFill>
                  <a:schemeClr val="tx1"/>
                </a:solidFill>
              </a:rPr>
              <a:t>B</a:t>
            </a:r>
            <a:r>
              <a:rPr lang="en-GB" sz="1900" dirty="0" smtClean="0">
                <a:solidFill>
                  <a:schemeClr val="tx1"/>
                </a:solidFill>
              </a:rPr>
              <a:t>enchmark your experience against the ARA competency framework</a:t>
            </a:r>
          </a:p>
          <a:p>
            <a:pPr>
              <a:spcBef>
                <a:spcPts val="533"/>
              </a:spcBef>
              <a:spcAft>
                <a:spcPts val="533"/>
              </a:spcAft>
            </a:pPr>
            <a:r>
              <a:rPr lang="en-GB" sz="2400" dirty="0" smtClean="0">
                <a:solidFill>
                  <a:schemeClr val="accent2"/>
                </a:solidFill>
              </a:rPr>
              <a:t>	</a:t>
            </a:r>
            <a:endParaRPr lang="en-GB" sz="2400" dirty="0">
              <a:solidFill>
                <a:schemeClr val="accent2"/>
              </a:solidFill>
            </a:endParaRPr>
          </a:p>
        </p:txBody>
      </p:sp>
      <p:sp>
        <p:nvSpPr>
          <p:cNvPr id="2" name="Title 1"/>
          <p:cNvSpPr>
            <a:spLocks noGrp="1"/>
          </p:cNvSpPr>
          <p:nvPr>
            <p:ph type="title"/>
          </p:nvPr>
        </p:nvSpPr>
        <p:spPr>
          <a:xfrm>
            <a:off x="776732" y="1027610"/>
            <a:ext cx="10531054" cy="842717"/>
          </a:xfrm>
        </p:spPr>
        <p:txBody>
          <a:bodyPr/>
          <a:lstStyle/>
          <a:p>
            <a:r>
              <a:rPr lang="en-GB" b="1" dirty="0" smtClean="0"/>
              <a:t>Professional development programme</a:t>
            </a:r>
            <a:endParaRPr lang="en-GB" b="1" dirty="0"/>
          </a:p>
        </p:txBody>
      </p:sp>
    </p:spTree>
    <p:extLst>
      <p:ext uri="{BB962C8B-B14F-4D97-AF65-F5344CB8AC3E}">
        <p14:creationId xmlns:p14="http://schemas.microsoft.com/office/powerpoint/2010/main" val="263417438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500" fill="hold"/>
                                        <p:tgtEl>
                                          <p:spTgt spid="79"/>
                                        </p:tgtEl>
                                        <p:attrNameLst>
                                          <p:attrName>ppt_x</p:attrName>
                                        </p:attrNameLst>
                                      </p:cBhvr>
                                      <p:tavLst>
                                        <p:tav tm="0">
                                          <p:val>
                                            <p:strVal val="0-#ppt_w/2"/>
                                          </p:val>
                                        </p:tav>
                                        <p:tav tm="100000">
                                          <p:val>
                                            <p:strVal val="#ppt_x"/>
                                          </p:val>
                                        </p:tav>
                                      </p:tavLst>
                                    </p:anim>
                                    <p:anim calcmode="lin" valueType="num">
                                      <p:cBhvr additive="base">
                                        <p:cTn id="8" dur="500" fill="hold"/>
                                        <p:tgtEl>
                                          <p:spTgt spid="7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left)">
                                      <p:cBhvr>
                                        <p:cTn id="12" dur="500"/>
                                        <p:tgtEl>
                                          <p:spTgt spid="5"/>
                                        </p:tgtEl>
                                      </p:cBhvr>
                                    </p:animEffect>
                                  </p:childTnLst>
                                </p:cTn>
                              </p:par>
                            </p:childTnLst>
                          </p:cTn>
                        </p:par>
                        <p:par>
                          <p:cTn id="13" fill="hold">
                            <p:stCondLst>
                              <p:cond delay="1000"/>
                            </p:stCondLst>
                            <p:childTnLst>
                              <p:par>
                                <p:cTn id="14" presetID="22" presetClass="entr" presetSubtype="8" fill="hold"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left)">
                                      <p:cBhvr>
                                        <p:cTn id="16" dur="500"/>
                                        <p:tgtEl>
                                          <p:spTgt spid="4"/>
                                        </p:tgtEl>
                                      </p:cBhvr>
                                    </p:animEffect>
                                  </p:childTnLst>
                                </p:cTn>
                              </p:par>
                            </p:childTnLst>
                          </p:cTn>
                        </p:par>
                        <p:par>
                          <p:cTn id="17" fill="hold">
                            <p:stCondLst>
                              <p:cond delay="1500"/>
                            </p:stCondLst>
                            <p:childTnLst>
                              <p:par>
                                <p:cTn id="18" presetID="22" presetClass="entr" presetSubtype="8" fill="hold" nodeType="afterEffect">
                                  <p:stCondLst>
                                    <p:cond delay="0"/>
                                  </p:stCondLst>
                                  <p:childTnLst>
                                    <p:set>
                                      <p:cBhvr>
                                        <p:cTn id="19" dur="1" fill="hold">
                                          <p:stCondLst>
                                            <p:cond delay="0"/>
                                          </p:stCondLst>
                                        </p:cTn>
                                        <p:tgtEl>
                                          <p:spTgt spid="3"/>
                                        </p:tgtEl>
                                        <p:attrNameLst>
                                          <p:attrName>style.visibility</p:attrName>
                                        </p:attrNameLst>
                                      </p:cBhvr>
                                      <p:to>
                                        <p:strVal val="visible"/>
                                      </p:to>
                                    </p:set>
                                    <p:animEffect transition="in" filter="wipe(left)">
                                      <p:cBhvr>
                                        <p:cTn id="20" dur="750"/>
                                        <p:tgtEl>
                                          <p:spTgt spid="3"/>
                                        </p:tgtEl>
                                      </p:cBhvr>
                                    </p:animEffect>
                                  </p:childTnLst>
                                </p:cTn>
                              </p:par>
                              <p:par>
                                <p:cTn id="21" presetID="2" presetClass="entr" presetSubtype="8" fill="hold" grpId="0" nodeType="with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1250" fill="hold"/>
                                        <p:tgtEl>
                                          <p:spTgt spid="27"/>
                                        </p:tgtEl>
                                        <p:attrNameLst>
                                          <p:attrName>ppt_x</p:attrName>
                                        </p:attrNameLst>
                                      </p:cBhvr>
                                      <p:tavLst>
                                        <p:tav tm="0">
                                          <p:val>
                                            <p:strVal val="0-#ppt_w/2"/>
                                          </p:val>
                                        </p:tav>
                                        <p:tav tm="100000">
                                          <p:val>
                                            <p:strVal val="#ppt_x"/>
                                          </p:val>
                                        </p:tav>
                                      </p:tavLst>
                                    </p:anim>
                                    <p:anim calcmode="lin" valueType="num">
                                      <p:cBhvr additive="base">
                                        <p:cTn id="24" dur="1250" fill="hold"/>
                                        <p:tgtEl>
                                          <p:spTgt spid="27"/>
                                        </p:tgtEl>
                                        <p:attrNameLst>
                                          <p:attrName>ppt_y</p:attrName>
                                        </p:attrNameLst>
                                      </p:cBhvr>
                                      <p:tavLst>
                                        <p:tav tm="0">
                                          <p:val>
                                            <p:strVal val="#ppt_y"/>
                                          </p:val>
                                        </p:tav>
                                        <p:tav tm="100000">
                                          <p:val>
                                            <p:strVal val="#ppt_y"/>
                                          </p:val>
                                        </p:tav>
                                      </p:tavLst>
                                    </p:anim>
                                  </p:childTnLst>
                                </p:cTn>
                              </p:par>
                            </p:childTnLst>
                          </p:cTn>
                        </p:par>
                        <p:par>
                          <p:cTn id="25" fill="hold">
                            <p:stCondLst>
                              <p:cond delay="2750"/>
                            </p:stCondLst>
                            <p:childTnLst>
                              <p:par>
                                <p:cTn id="26" presetID="22" presetClass="entr" presetSubtype="8" fill="hold" nodeType="afterEffect">
                                  <p:stCondLst>
                                    <p:cond delay="250"/>
                                  </p:stCondLst>
                                  <p:childTnLst>
                                    <p:set>
                                      <p:cBhvr>
                                        <p:cTn id="27" dur="1" fill="hold">
                                          <p:stCondLst>
                                            <p:cond delay="0"/>
                                          </p:stCondLst>
                                        </p:cTn>
                                        <p:tgtEl>
                                          <p:spTgt spid="19"/>
                                        </p:tgtEl>
                                        <p:attrNameLst>
                                          <p:attrName>style.visibility</p:attrName>
                                        </p:attrNameLst>
                                      </p:cBhvr>
                                      <p:to>
                                        <p:strVal val="visible"/>
                                      </p:to>
                                    </p:set>
                                    <p:animEffect transition="in" filter="wipe(left)">
                                      <p:cBhvr>
                                        <p:cTn id="28"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7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854219"/>
          </a:xfrm>
        </p:spPr>
        <p:txBody>
          <a:bodyPr>
            <a:normAutofit/>
          </a:bodyPr>
          <a:lstStyle/>
          <a:p>
            <a:pPr algn="l"/>
            <a:r>
              <a:rPr lang="en-GB" sz="3600" dirty="0" smtClean="0"/>
              <a:t>Contact</a:t>
            </a:r>
            <a:endParaRPr lang="en-GB" sz="3600" dirty="0"/>
          </a:p>
        </p:txBody>
      </p:sp>
      <p:sp>
        <p:nvSpPr>
          <p:cNvPr id="3" name="Subtitle 2"/>
          <p:cNvSpPr>
            <a:spLocks noGrp="1"/>
          </p:cNvSpPr>
          <p:nvPr>
            <p:ph type="subTitle" idx="1"/>
          </p:nvPr>
        </p:nvSpPr>
        <p:spPr>
          <a:xfrm>
            <a:off x="1524000" y="2456873"/>
            <a:ext cx="9144000" cy="2800927"/>
          </a:xfrm>
        </p:spPr>
        <p:txBody>
          <a:bodyPr/>
          <a:lstStyle/>
          <a:p>
            <a:pPr algn="l"/>
            <a:r>
              <a:rPr lang="en-GB" dirty="0" smtClean="0"/>
              <a:t>Chris Sheridan </a:t>
            </a:r>
          </a:p>
          <a:p>
            <a:pPr algn="l"/>
            <a:r>
              <a:rPr lang="en-GB" dirty="0" smtClean="0"/>
              <a:t>Email: </a:t>
            </a:r>
            <a:r>
              <a:rPr lang="en-GB" dirty="0" smtClean="0">
                <a:hlinkClick r:id="rId2"/>
              </a:rPr>
              <a:t>chris.sheridan@archives.org.uk</a:t>
            </a:r>
            <a:endParaRPr lang="en-GB" dirty="0" smtClean="0"/>
          </a:p>
          <a:p>
            <a:pPr algn="l"/>
            <a:r>
              <a:rPr lang="en-GB" dirty="0" smtClean="0"/>
              <a:t>Phone </a:t>
            </a:r>
            <a:r>
              <a:rPr lang="en-GB" dirty="0"/>
              <a:t>07377 </a:t>
            </a:r>
            <a:r>
              <a:rPr lang="en-GB" dirty="0" smtClean="0"/>
              <a:t>940696</a:t>
            </a:r>
          </a:p>
          <a:p>
            <a:pPr algn="l"/>
            <a:r>
              <a:rPr lang="en-GB" dirty="0">
                <a:solidFill>
                  <a:schemeClr val="bg1"/>
                </a:solidFill>
                <a:hlinkClick r:id="rId3"/>
              </a:rPr>
              <a:t>https://archivesandrecords.smapply.io/</a:t>
            </a:r>
            <a:endParaRPr lang="en-GB" dirty="0"/>
          </a:p>
          <a:p>
            <a:pPr algn="l"/>
            <a:endParaRPr lang="en-GB" dirty="0" smtClean="0"/>
          </a:p>
          <a:p>
            <a:pPr algn="l"/>
            <a:endParaRPr lang="en-GB" dirty="0" smtClean="0"/>
          </a:p>
        </p:txBody>
      </p:sp>
      <p:pic>
        <p:nvPicPr>
          <p:cNvPr id="8" name="Picture 7"/>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523999" y="5995686"/>
            <a:ext cx="2781501" cy="579479"/>
          </a:xfrm>
          <a:prstGeom prst="rect">
            <a:avLst/>
          </a:prstGeom>
        </p:spPr>
      </p:pic>
    </p:spTree>
    <p:extLst>
      <p:ext uri="{BB962C8B-B14F-4D97-AF65-F5344CB8AC3E}">
        <p14:creationId xmlns:p14="http://schemas.microsoft.com/office/powerpoint/2010/main" val="1481784855"/>
      </p:ext>
    </p:extLst>
  </p:cSld>
  <p:clrMapOvr>
    <a:masterClrMapping/>
  </p:clrMapOvr>
  <p:transition spd="slow">
    <p:wipe dir="r"/>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childTnLst>
                          </p:cTn>
                        </p:par>
                        <p:par>
                          <p:cTn id="8" fill="hold">
                            <p:stCondLst>
                              <p:cond delay="1500"/>
                            </p:stCondLst>
                            <p:childTnLst>
                              <p:par>
                                <p:cTn id="9" presetID="22" presetClass="entr" presetSubtype="8" fill="hold" nodeType="afterEffect">
                                  <p:stCondLst>
                                    <p:cond delay="500"/>
                                  </p:stCondLst>
                                  <p:childTnLst>
                                    <p:set>
                                      <p:cBhvr>
                                        <p:cTn id="10" dur="1" fill="hold">
                                          <p:stCondLst>
                                            <p:cond delay="0"/>
                                          </p:stCondLst>
                                        </p:cTn>
                                        <p:tgtEl>
                                          <p:spTgt spid="3">
                                            <p:txEl>
                                              <p:pRg st="0" end="0"/>
                                            </p:txEl>
                                          </p:spTgt>
                                        </p:tgtEl>
                                        <p:attrNameLst>
                                          <p:attrName>style.visibility</p:attrName>
                                        </p:attrNameLst>
                                      </p:cBhvr>
                                      <p:to>
                                        <p:strVal val="visible"/>
                                      </p:to>
                                    </p:set>
                                    <p:animEffect transition="in" filter="wipe(left)">
                                      <p:cBhvr>
                                        <p:cTn id="11" dur="1500"/>
                                        <p:tgtEl>
                                          <p:spTgt spid="3">
                                            <p:txEl>
                                              <p:pRg st="0" end="0"/>
                                            </p:txEl>
                                          </p:spTgt>
                                        </p:tgtEl>
                                      </p:cBhvr>
                                    </p:animEffect>
                                  </p:childTnLst>
                                </p:cTn>
                              </p:par>
                            </p:childTnLst>
                          </p:cTn>
                        </p:par>
                        <p:par>
                          <p:cTn id="12" fill="hold">
                            <p:stCondLst>
                              <p:cond delay="3500"/>
                            </p:stCondLst>
                            <p:childTnLst>
                              <p:par>
                                <p:cTn id="13" presetID="22" presetClass="entr" presetSubtype="8" fill="hold" nodeType="afterEffect">
                                  <p:stCondLst>
                                    <p:cond delay="500"/>
                                  </p:stCondLst>
                                  <p:childTnLst>
                                    <p:set>
                                      <p:cBhvr>
                                        <p:cTn id="14" dur="1" fill="hold">
                                          <p:stCondLst>
                                            <p:cond delay="0"/>
                                          </p:stCondLst>
                                        </p:cTn>
                                        <p:tgtEl>
                                          <p:spTgt spid="3">
                                            <p:txEl>
                                              <p:pRg st="1" end="1"/>
                                            </p:txEl>
                                          </p:spTgt>
                                        </p:tgtEl>
                                        <p:attrNameLst>
                                          <p:attrName>style.visibility</p:attrName>
                                        </p:attrNameLst>
                                      </p:cBhvr>
                                      <p:to>
                                        <p:strVal val="visible"/>
                                      </p:to>
                                    </p:set>
                                    <p:animEffect transition="in" filter="wipe(left)">
                                      <p:cBhvr>
                                        <p:cTn id="15" dur="1500"/>
                                        <p:tgtEl>
                                          <p:spTgt spid="3">
                                            <p:txEl>
                                              <p:pRg st="1" end="1"/>
                                            </p:txEl>
                                          </p:spTgt>
                                        </p:tgtEl>
                                      </p:cBhvr>
                                    </p:animEffect>
                                  </p:childTnLst>
                                </p:cTn>
                              </p:par>
                            </p:childTnLst>
                          </p:cTn>
                        </p:par>
                        <p:par>
                          <p:cTn id="16" fill="hold">
                            <p:stCondLst>
                              <p:cond delay="5500"/>
                            </p:stCondLst>
                            <p:childTnLst>
                              <p:par>
                                <p:cTn id="17" presetID="22" presetClass="entr" presetSubtype="8" fill="hold" nodeType="afterEffect">
                                  <p:stCondLst>
                                    <p:cond delay="500"/>
                                  </p:stCondLst>
                                  <p:childTnLst>
                                    <p:set>
                                      <p:cBhvr>
                                        <p:cTn id="18" dur="1" fill="hold">
                                          <p:stCondLst>
                                            <p:cond delay="0"/>
                                          </p:stCondLst>
                                        </p:cTn>
                                        <p:tgtEl>
                                          <p:spTgt spid="3">
                                            <p:txEl>
                                              <p:pRg st="2" end="2"/>
                                            </p:txEl>
                                          </p:spTgt>
                                        </p:tgtEl>
                                        <p:attrNameLst>
                                          <p:attrName>style.visibility</p:attrName>
                                        </p:attrNameLst>
                                      </p:cBhvr>
                                      <p:to>
                                        <p:strVal val="visible"/>
                                      </p:to>
                                    </p:set>
                                    <p:animEffect transition="in" filter="wipe(left)">
                                      <p:cBhvr>
                                        <p:cTn id="19" dur="1500"/>
                                        <p:tgtEl>
                                          <p:spTgt spid="3">
                                            <p:txEl>
                                              <p:pRg st="2" end="2"/>
                                            </p:txEl>
                                          </p:spTgt>
                                        </p:tgtEl>
                                      </p:cBhvr>
                                    </p:animEffect>
                                  </p:childTnLst>
                                </p:cTn>
                              </p:par>
                            </p:childTnLst>
                          </p:cTn>
                        </p:par>
                        <p:par>
                          <p:cTn id="20" fill="hold">
                            <p:stCondLst>
                              <p:cond delay="7500"/>
                            </p:stCondLst>
                            <p:childTnLst>
                              <p:par>
                                <p:cTn id="21" presetID="22" presetClass="entr" presetSubtype="8" fill="hold" nodeType="afterEffect">
                                  <p:stCondLst>
                                    <p:cond delay="500"/>
                                  </p:stCondLst>
                                  <p:childTnLst>
                                    <p:set>
                                      <p:cBhvr>
                                        <p:cTn id="22" dur="1" fill="hold">
                                          <p:stCondLst>
                                            <p:cond delay="0"/>
                                          </p:stCondLst>
                                        </p:cTn>
                                        <p:tgtEl>
                                          <p:spTgt spid="3">
                                            <p:txEl>
                                              <p:pRg st="3" end="3"/>
                                            </p:txEl>
                                          </p:spTgt>
                                        </p:tgtEl>
                                        <p:attrNameLst>
                                          <p:attrName>style.visibility</p:attrName>
                                        </p:attrNameLst>
                                      </p:cBhvr>
                                      <p:to>
                                        <p:strVal val="visible"/>
                                      </p:to>
                                    </p:set>
                                    <p:animEffect transition="in" filter="wipe(left)">
                                      <p:cBhvr>
                                        <p:cTn id="23" dur="1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2680</TotalTime>
  <Words>784</Words>
  <Application>Microsoft Office PowerPoint</Application>
  <PresentationFormat>Widescreen</PresentationFormat>
  <Paragraphs>129</Paragraphs>
  <Slides>17</Slides>
  <Notes>6</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17</vt:i4>
      </vt:variant>
    </vt:vector>
  </HeadingPairs>
  <TitlesOfParts>
    <vt:vector size="21" baseType="lpstr">
      <vt:lpstr>Arial</vt:lpstr>
      <vt:lpstr>Calibri</vt:lpstr>
      <vt:lpstr>Calibri Light</vt:lpstr>
      <vt:lpstr>Office Theme</vt:lpstr>
      <vt:lpstr>The ARA Professional Development Programme </vt:lpstr>
      <vt:lpstr>PowerPoint Presentation</vt:lpstr>
      <vt:lpstr>PowerPoint Presentation</vt:lpstr>
      <vt:lpstr>PowerPoint Presentation</vt:lpstr>
      <vt:lpstr>Competency framework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Fellow (FARA) </vt:lpstr>
      <vt:lpstr>CPD Review</vt:lpstr>
      <vt:lpstr>Professional development programme</vt:lpstr>
      <vt:lpstr>Contact</vt:lpstr>
    </vt:vector>
  </TitlesOfParts>
  <Company>Landscape Institute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dc:title>
  <dc:creator>Paul Lincoln</dc:creator>
  <cp:lastModifiedBy>Chris Sheridan</cp:lastModifiedBy>
  <cp:revision>218</cp:revision>
  <cp:lastPrinted>2018-09-30T22:03:35Z</cp:lastPrinted>
  <dcterms:created xsi:type="dcterms:W3CDTF">2016-09-28T15:18:01Z</dcterms:created>
  <dcterms:modified xsi:type="dcterms:W3CDTF">2019-03-20T09:08:39Z</dcterms:modified>
</cp:coreProperties>
</file>